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</p:sldMasterIdLst>
  <p:notesMasterIdLst>
    <p:notesMasterId r:id="rId92"/>
  </p:notesMasterIdLst>
  <p:handoutMasterIdLst>
    <p:handoutMasterId r:id="rId93"/>
  </p:handoutMasterIdLst>
  <p:sldIdLst>
    <p:sldId id="258" r:id="rId22"/>
    <p:sldId id="257" r:id="rId23"/>
    <p:sldId id="259" r:id="rId24"/>
    <p:sldId id="256" r:id="rId25"/>
    <p:sldId id="260" r:id="rId26"/>
    <p:sldId id="333" r:id="rId27"/>
    <p:sldId id="334" r:id="rId28"/>
    <p:sldId id="318" r:id="rId29"/>
    <p:sldId id="319" r:id="rId30"/>
    <p:sldId id="266" r:id="rId31"/>
    <p:sldId id="335" r:id="rId32"/>
    <p:sldId id="261" r:id="rId33"/>
    <p:sldId id="262" r:id="rId34"/>
    <p:sldId id="263" r:id="rId35"/>
    <p:sldId id="264" r:id="rId36"/>
    <p:sldId id="274" r:id="rId37"/>
    <p:sldId id="273" r:id="rId38"/>
    <p:sldId id="265" r:id="rId39"/>
    <p:sldId id="267" r:id="rId40"/>
    <p:sldId id="268" r:id="rId41"/>
    <p:sldId id="269" r:id="rId42"/>
    <p:sldId id="276" r:id="rId43"/>
    <p:sldId id="283" r:id="rId44"/>
    <p:sldId id="326" r:id="rId45"/>
    <p:sldId id="302" r:id="rId46"/>
    <p:sldId id="305" r:id="rId47"/>
    <p:sldId id="294" r:id="rId48"/>
    <p:sldId id="315" r:id="rId49"/>
    <p:sldId id="285" r:id="rId50"/>
    <p:sldId id="286" r:id="rId51"/>
    <p:sldId id="287" r:id="rId52"/>
    <p:sldId id="295" r:id="rId53"/>
    <p:sldId id="288" r:id="rId54"/>
    <p:sldId id="284" r:id="rId55"/>
    <p:sldId id="290" r:id="rId56"/>
    <p:sldId id="282" r:id="rId57"/>
    <p:sldId id="313" r:id="rId58"/>
    <p:sldId id="314" r:id="rId59"/>
    <p:sldId id="277" r:id="rId60"/>
    <p:sldId id="281" r:id="rId61"/>
    <p:sldId id="278" r:id="rId62"/>
    <p:sldId id="279" r:id="rId63"/>
    <p:sldId id="280" r:id="rId64"/>
    <p:sldId id="336" r:id="rId65"/>
    <p:sldId id="337" r:id="rId66"/>
    <p:sldId id="339" r:id="rId67"/>
    <p:sldId id="317" r:id="rId68"/>
    <p:sldId id="270" r:id="rId69"/>
    <p:sldId id="303" r:id="rId70"/>
    <p:sldId id="304" r:id="rId71"/>
    <p:sldId id="306" r:id="rId72"/>
    <p:sldId id="312" r:id="rId73"/>
    <p:sldId id="307" r:id="rId74"/>
    <p:sldId id="297" r:id="rId75"/>
    <p:sldId id="298" r:id="rId76"/>
    <p:sldId id="308" r:id="rId77"/>
    <p:sldId id="309" r:id="rId78"/>
    <p:sldId id="321" r:id="rId79"/>
    <p:sldId id="324" r:id="rId80"/>
    <p:sldId id="320" r:id="rId81"/>
    <p:sldId id="323" r:id="rId82"/>
    <p:sldId id="322" r:id="rId83"/>
    <p:sldId id="329" r:id="rId84"/>
    <p:sldId id="330" r:id="rId85"/>
    <p:sldId id="331" r:id="rId86"/>
    <p:sldId id="328" r:id="rId87"/>
    <p:sldId id="271" r:id="rId88"/>
    <p:sldId id="301" r:id="rId89"/>
    <p:sldId id="310" r:id="rId90"/>
    <p:sldId id="311" r:id="rId9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320675" indent="136525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641350" indent="27305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963613" indent="407988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284288" indent="544513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457200" rtl="0" eaLnBrk="1" latinLnBrk="0" hangingPunct="1"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457200" rtl="0" eaLnBrk="1" latinLnBrk="0" hangingPunct="1"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457200" rtl="0" eaLnBrk="1" latinLnBrk="0" hangingPunct="1"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457200" rtl="0" eaLnBrk="1" latinLnBrk="0" hangingPunct="1">
      <a:defRPr sz="30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7" autoAdjust="0"/>
    <p:restoredTop sz="91311" autoAdjust="0"/>
  </p:normalViewPr>
  <p:slideViewPr>
    <p:cSldViewPr snapToGrid="0" snapToObjects="1">
      <p:cViewPr varScale="1">
        <p:scale>
          <a:sx n="88" d="100"/>
          <a:sy n="88" d="100"/>
        </p:scale>
        <p:origin x="-13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50" Type="http://schemas.openxmlformats.org/officeDocument/2006/relationships/slide" Target="slides/slide29.xml"/><Relationship Id="rId51" Type="http://schemas.openxmlformats.org/officeDocument/2006/relationships/slide" Target="slides/slide30.xml"/><Relationship Id="rId52" Type="http://schemas.openxmlformats.org/officeDocument/2006/relationships/slide" Target="slides/slide31.xml"/><Relationship Id="rId53" Type="http://schemas.openxmlformats.org/officeDocument/2006/relationships/slide" Target="slides/slide32.xml"/><Relationship Id="rId54" Type="http://schemas.openxmlformats.org/officeDocument/2006/relationships/slide" Target="slides/slide33.xml"/><Relationship Id="rId55" Type="http://schemas.openxmlformats.org/officeDocument/2006/relationships/slide" Target="slides/slide34.xml"/><Relationship Id="rId56" Type="http://schemas.openxmlformats.org/officeDocument/2006/relationships/slide" Target="slides/slide35.xml"/><Relationship Id="rId57" Type="http://schemas.openxmlformats.org/officeDocument/2006/relationships/slide" Target="slides/slide36.xml"/><Relationship Id="rId58" Type="http://schemas.openxmlformats.org/officeDocument/2006/relationships/slide" Target="slides/slide37.xml"/><Relationship Id="rId59" Type="http://schemas.openxmlformats.org/officeDocument/2006/relationships/slide" Target="slides/slide38.xml"/><Relationship Id="rId70" Type="http://schemas.openxmlformats.org/officeDocument/2006/relationships/slide" Target="slides/slide49.xml"/><Relationship Id="rId71" Type="http://schemas.openxmlformats.org/officeDocument/2006/relationships/slide" Target="slides/slide50.xml"/><Relationship Id="rId72" Type="http://schemas.openxmlformats.org/officeDocument/2006/relationships/slide" Target="slides/slide51.xml"/><Relationship Id="rId73" Type="http://schemas.openxmlformats.org/officeDocument/2006/relationships/slide" Target="slides/slide52.xml"/><Relationship Id="rId74" Type="http://schemas.openxmlformats.org/officeDocument/2006/relationships/slide" Target="slides/slide53.xml"/><Relationship Id="rId75" Type="http://schemas.openxmlformats.org/officeDocument/2006/relationships/slide" Target="slides/slide54.xml"/><Relationship Id="rId76" Type="http://schemas.openxmlformats.org/officeDocument/2006/relationships/slide" Target="slides/slide55.xml"/><Relationship Id="rId77" Type="http://schemas.openxmlformats.org/officeDocument/2006/relationships/slide" Target="slides/slide56.xml"/><Relationship Id="rId78" Type="http://schemas.openxmlformats.org/officeDocument/2006/relationships/slide" Target="slides/slide57.xml"/><Relationship Id="rId79" Type="http://schemas.openxmlformats.org/officeDocument/2006/relationships/slide" Target="slides/slide58.xml"/><Relationship Id="rId90" Type="http://schemas.openxmlformats.org/officeDocument/2006/relationships/slide" Target="slides/slide69.xml"/><Relationship Id="rId9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40" Type="http://schemas.openxmlformats.org/officeDocument/2006/relationships/slide" Target="slides/slide19.xml"/><Relationship Id="rId41" Type="http://schemas.openxmlformats.org/officeDocument/2006/relationships/slide" Target="slides/slide20.xml"/><Relationship Id="rId42" Type="http://schemas.openxmlformats.org/officeDocument/2006/relationships/slide" Target="slides/slide21.xml"/><Relationship Id="rId43" Type="http://schemas.openxmlformats.org/officeDocument/2006/relationships/slide" Target="slides/slide22.xml"/><Relationship Id="rId44" Type="http://schemas.openxmlformats.org/officeDocument/2006/relationships/slide" Target="slides/slide23.xml"/><Relationship Id="rId45" Type="http://schemas.openxmlformats.org/officeDocument/2006/relationships/slide" Target="slides/slide24.xml"/><Relationship Id="rId46" Type="http://schemas.openxmlformats.org/officeDocument/2006/relationships/slide" Target="slides/slide25.xml"/><Relationship Id="rId47" Type="http://schemas.openxmlformats.org/officeDocument/2006/relationships/slide" Target="slides/slide26.xml"/><Relationship Id="rId48" Type="http://schemas.openxmlformats.org/officeDocument/2006/relationships/slide" Target="slides/slide27.xml"/><Relationship Id="rId49" Type="http://schemas.openxmlformats.org/officeDocument/2006/relationships/slide" Target="slides/slide28.xml"/><Relationship Id="rId60" Type="http://schemas.openxmlformats.org/officeDocument/2006/relationships/slide" Target="slides/slide39.xml"/><Relationship Id="rId61" Type="http://schemas.openxmlformats.org/officeDocument/2006/relationships/slide" Target="slides/slide40.xml"/><Relationship Id="rId62" Type="http://schemas.openxmlformats.org/officeDocument/2006/relationships/slide" Target="slides/slide41.xml"/><Relationship Id="rId63" Type="http://schemas.openxmlformats.org/officeDocument/2006/relationships/slide" Target="slides/slide42.xml"/><Relationship Id="rId64" Type="http://schemas.openxmlformats.org/officeDocument/2006/relationships/slide" Target="slides/slide43.xml"/><Relationship Id="rId65" Type="http://schemas.openxmlformats.org/officeDocument/2006/relationships/slide" Target="slides/slide44.xml"/><Relationship Id="rId66" Type="http://schemas.openxmlformats.org/officeDocument/2006/relationships/slide" Target="slides/slide45.xml"/><Relationship Id="rId67" Type="http://schemas.openxmlformats.org/officeDocument/2006/relationships/slide" Target="slides/slide46.xml"/><Relationship Id="rId68" Type="http://schemas.openxmlformats.org/officeDocument/2006/relationships/slide" Target="slides/slide47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1" Type="http://schemas.openxmlformats.org/officeDocument/2006/relationships/slide" Target="slides/slide60.xml"/><Relationship Id="rId82" Type="http://schemas.openxmlformats.org/officeDocument/2006/relationships/slide" Target="slides/slide61.xml"/><Relationship Id="rId83" Type="http://schemas.openxmlformats.org/officeDocument/2006/relationships/slide" Target="slides/slide62.xml"/><Relationship Id="rId84" Type="http://schemas.openxmlformats.org/officeDocument/2006/relationships/slide" Target="slides/slide63.xml"/><Relationship Id="rId85" Type="http://schemas.openxmlformats.org/officeDocument/2006/relationships/slide" Target="slides/slide64.xml"/><Relationship Id="rId86" Type="http://schemas.openxmlformats.org/officeDocument/2006/relationships/slide" Target="slides/slide65.xml"/><Relationship Id="rId87" Type="http://schemas.openxmlformats.org/officeDocument/2006/relationships/slide" Target="slides/slide66.xml"/><Relationship Id="rId88" Type="http://schemas.openxmlformats.org/officeDocument/2006/relationships/slide" Target="slides/slide67.xml"/><Relationship Id="rId89" Type="http://schemas.openxmlformats.org/officeDocument/2006/relationships/slide" Target="slides/slide6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32969-BC22-7642-A3B0-97615C07125D}" type="datetimeFigureOut">
              <a:rPr lang="es-ES" smtClean="0"/>
              <a:t>22/11/10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1CC7A-9F67-194B-8AAF-A6D6E5F408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20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181F9-90FA-B442-9972-FBBB88EAEE84}" type="datetimeFigureOut">
              <a:rPr lang="es-ES" smtClean="0"/>
              <a:t>22/11/10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20816-7C5E-464E-BD68-286AC92A00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64364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500888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080742" y="232172"/>
            <a:ext cx="892969" cy="6018609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232172"/>
            <a:ext cx="2571750" cy="6018609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877747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546293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132498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89794700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3610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9336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426068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020819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537212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78474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412413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8094763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821531"/>
            <a:ext cx="2085082" cy="5045273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821531"/>
            <a:ext cx="6148090" cy="5045273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618086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4993175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1226" y="274588"/>
            <a:ext cx="2095128" cy="6494115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3610" y="274588"/>
            <a:ext cx="6180460" cy="649411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0079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2733606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377300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90378627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1732359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241352" y="1634133"/>
            <a:ext cx="1732359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685164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638105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233517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912651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059829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35393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4385160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22879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232172"/>
            <a:ext cx="2085082" cy="6018609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232172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556039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481632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6896009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18299835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884664" y="1634133"/>
            <a:ext cx="1375172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366992" y="1634133"/>
            <a:ext cx="1375172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5065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463089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263609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609526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492677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57893256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16641797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58663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232172"/>
            <a:ext cx="2085082" cy="6018609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232172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020306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924431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130772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18607957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836" y="607219"/>
            <a:ext cx="4116586" cy="56435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8" y="607219"/>
            <a:ext cx="4116586" cy="56435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95617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163620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61185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7711587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123693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62889077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64484299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8449719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274588"/>
            <a:ext cx="2085082" cy="5976193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274588"/>
            <a:ext cx="6148090" cy="5976193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428276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995787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126347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6943778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423116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14254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9026299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853153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677233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2646843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5419984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253743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232172"/>
            <a:ext cx="2085082" cy="5893594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232172"/>
            <a:ext cx="6148090" cy="5893594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0716112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655347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569868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65579285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226657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297702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813091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3391124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120177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270190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96108820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670531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232172"/>
            <a:ext cx="2085082" cy="6018609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232172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268523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218219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1051069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771246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1871922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09531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967252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794867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760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72499511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2562322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961458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819417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310891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03991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1300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4753836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836" y="3527227"/>
            <a:ext cx="1732359" cy="223242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241352" y="3527227"/>
            <a:ext cx="1732359" cy="223242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259378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35758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08771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634408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21246436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79699245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784318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080742" y="928687"/>
            <a:ext cx="892969" cy="4830961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928687"/>
            <a:ext cx="2571750" cy="4830961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934677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43557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60716672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722840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05494224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518547" y="5956101"/>
            <a:ext cx="1687711" cy="3571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313414" y="5956101"/>
            <a:ext cx="1687711" cy="3571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095592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488975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5754844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585355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39410622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49440583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81695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98643" y="5473899"/>
            <a:ext cx="2002482" cy="1196578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91196" y="5473899"/>
            <a:ext cx="5900291" cy="1196578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43912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3267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2263203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8570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353377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13130891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3610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9336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485889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346904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149204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870333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20512991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13216699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28050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869937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1226" y="274588"/>
            <a:ext cx="2095128" cy="6494115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3610" y="274588"/>
            <a:ext cx="6180460" cy="649411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565552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B2B68-B927-BC4D-BB67-1B8F6CE230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05538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3C71-A604-E147-ADB2-096FFC3A07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02088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09C3A-BE0B-874F-ADBE-250897B893B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18079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5414" y="1598414"/>
            <a:ext cx="4063008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8" y="1598414"/>
            <a:ext cx="4063008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586D7-39D1-AE41-B866-4CA6001CDE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71025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4F9C0-409E-EA42-A0FE-FA969C31FD0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25315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2D5F1-23FF-6441-8572-BC593866D69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37427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496B8-399E-A049-8DC6-CAB2DDB5F9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82877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307F9-9E3A-A84A-9E5D-C84D27D3C1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422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Calibri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CD47C-8F80-644A-AF47-4BE9FE5F2E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9156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1600647"/>
            <a:ext cx="2085082" cy="4525119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1600647"/>
            <a:ext cx="6148090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5272470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A3B9-8D04-0A41-8A22-B5177129F95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70695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0293" y="274588"/>
            <a:ext cx="2058293" cy="584894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5414" y="274588"/>
            <a:ext cx="6067723" cy="584894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30953-793A-EA44-A278-481DA95382D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45040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E6AC8-E515-EF4B-B799-7E7723E318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870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98CF5-1753-684B-90A5-8FA44773412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7601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023CC-D634-AD42-BC3B-69DFBBE177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0998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5414" y="1598414"/>
            <a:ext cx="4063008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8" y="1598414"/>
            <a:ext cx="4063008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0937D-A920-3341-9604-94FD34DBD3C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42691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CA3D-D2FF-AE4B-A475-DC72250263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43894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BBDF3-C4E0-D741-B16F-B6C46ADDF8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67752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6CFC1-8594-1B42-A95B-CB65046C32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14139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7E651-1E3A-E544-B05B-566703B72D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2154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1B04-D052-6B43-84BD-33321A05F58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91248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Calibri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F7183-7FBF-6E48-9AF3-E5C6F47E59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4038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474CC-8BA5-CD44-95CA-6C984131876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42806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0293" y="274588"/>
            <a:ext cx="2058293" cy="584894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5414" y="274588"/>
            <a:ext cx="6067723" cy="584894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0A099-FE42-754D-BB99-8FDFFC5459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9936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BD30-4F8D-694D-99B7-7B83A9AA13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321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72DC1-2AD1-0F45-8B54-7B7CBDBF1E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0084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836" y="1276945"/>
            <a:ext cx="4116586" cy="49738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8" y="1276945"/>
            <a:ext cx="4116586" cy="49738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A8711-0729-BC4E-8F2D-462645EB0E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0140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EC38-E768-E541-A233-9C80801499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3659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33696-9C30-1D47-9461-0FFAEC31FEA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6141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BAC7C-9795-F442-8EB7-5907D8E5BB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7070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0173" y="3572785"/>
            <a:ext cx="4894191" cy="2195794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editar</a:t>
            </a:r>
            <a:r>
              <a:rPr lang="en-US" dirty="0" smtClean="0"/>
              <a:t> </a:t>
            </a:r>
            <a:r>
              <a:rPr lang="en-US" dirty="0" err="1" smtClean="0"/>
              <a:t>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1987826"/>
            <a:ext cx="7772176" cy="2418975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66861125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62E4D-F121-7349-90B7-0F0B396B09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808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Gill Sans Light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48987-7B52-A54E-BAA2-AFDA4FC5D8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6229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DB8C6-6FE2-614F-BFDC-CA87FADCDD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912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57082" y="89297"/>
            <a:ext cx="2085082" cy="6161484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01836" y="89297"/>
            <a:ext cx="6148090" cy="6161484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2017-477C-DF4D-A6B8-5D4328ECED8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549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17513" y="3328988"/>
            <a:ext cx="8345487" cy="1014412"/>
          </a:xfrm>
          <a:prstGeom prst="rect">
            <a:avLst/>
          </a:prstGeom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3600">
                <a:solidFill>
                  <a:schemeClr val="bg1"/>
                </a:solidFill>
                <a:latin typeface="Calibri" charset="0"/>
              </a:rPr>
              <a:t>Click to edit Master title style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182563" y="3281363"/>
            <a:ext cx="8788400" cy="3175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8" descr="wireframeOverlay-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2000"/>
            <a:ext cx="8786812" cy="25193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59977" y="914400"/>
            <a:ext cx="8588188" cy="5333999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82563" y="190501"/>
            <a:ext cx="8783637" cy="571499"/>
          </a:xfrm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>
          <a:xfrm>
            <a:off x="6450013" y="6454775"/>
            <a:ext cx="2398712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ACEE57-380A-8D42-A92E-169D707BCBD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9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60350" y="6454775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46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11087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351787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4775428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3610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9336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531266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35260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836" y="3634383"/>
            <a:ext cx="4116586" cy="223242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5578" y="3634383"/>
            <a:ext cx="4116586" cy="223242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224919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277931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446591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0753930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2319226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249796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1226" y="274588"/>
            <a:ext cx="2095128" cy="6494115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3610" y="274588"/>
            <a:ext cx="6180460" cy="649411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0682239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40282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5908916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499952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3610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9336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08479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972618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9446864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4171460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03773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10464921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76555700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82041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1226" y="274588"/>
            <a:ext cx="2095128" cy="6494115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3610" y="274588"/>
            <a:ext cx="6180460" cy="649411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913433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620892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91996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2082639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751839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3610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9336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427977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572501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390906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85670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6389157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141180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293905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1226" y="274588"/>
            <a:ext cx="2095128" cy="6494115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3610" y="274588"/>
            <a:ext cx="6180460" cy="649411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3896847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6436356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20384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065019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6539449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3610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9336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167551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841174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307639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82687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826889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4752148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011238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1226" y="274588"/>
            <a:ext cx="2095128" cy="6494115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3610" y="274588"/>
            <a:ext cx="6180460" cy="649411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06195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30907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84513718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3958822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9004580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3610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9336" y="6197203"/>
            <a:ext cx="2848570" cy="5715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169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665549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811101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321746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8861249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662984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658193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1226" y="274588"/>
            <a:ext cx="2095128" cy="6494115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3610" y="274588"/>
            <a:ext cx="6180460" cy="649411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73390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Gill Sans Light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05663142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1799856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797502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257695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1732359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241352" y="1634133"/>
            <a:ext cx="1732359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4659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418203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587870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4399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974932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s-ES" noProof="0" smtClean="0">
              <a:sym typeface="Helvetica Neu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383744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28389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4076700"/>
            <a:ext cx="8340725" cy="1933575"/>
          </a:xfrm>
          <a:prstGeom prst="rect">
            <a:avLst/>
          </a:prstGeom>
          <a:noFill/>
          <a:ln>
            <a:noFill/>
          </a:ln>
          <a:effectLst>
            <a:outerShdw blurRad="25400" dist="63499" dir="258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 Light" charset="0"/>
              </a:rPr>
              <a:t>Second level</a:t>
            </a:r>
          </a:p>
          <a:p>
            <a:pPr lvl="2"/>
            <a:r>
              <a:rPr lang="en-US" dirty="0">
                <a:sym typeface="Gill Sans Light" charset="0"/>
              </a:rPr>
              <a:t>Third level</a:t>
            </a:r>
          </a:p>
          <a:p>
            <a:pPr lvl="3"/>
            <a:r>
              <a:rPr lang="en-US" dirty="0">
                <a:sym typeface="Gill Sans Light" charset="0"/>
              </a:rPr>
              <a:t>Fourth level</a:t>
            </a:r>
          </a:p>
          <a:p>
            <a:pPr lvl="4"/>
            <a:r>
              <a:rPr lang="en-US" dirty="0">
                <a:sym typeface="Gill Sans Light" charset="0"/>
              </a:rPr>
              <a:t>Fifth level</a:t>
            </a: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468313" y="3573463"/>
            <a:ext cx="8232775" cy="0"/>
          </a:xfrm>
          <a:prstGeom prst="line">
            <a:avLst/>
          </a:prstGeom>
          <a:noFill/>
          <a:ln w="25400">
            <a:solidFill>
              <a:srgbClr val="41414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63499" dir="2580000" algn="ctr" rotWithShape="0">
              <a:srgbClr val="717171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>
              <a:defRPr/>
            </a:pPr>
            <a:endParaRPr lang="es-E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820738"/>
            <a:ext cx="8340725" cy="2233612"/>
          </a:xfrm>
          <a:prstGeom prst="rect">
            <a:avLst/>
          </a:prstGeom>
          <a:noFill/>
          <a:ln>
            <a:noFill/>
          </a:ln>
          <a:effectLst>
            <a:outerShdw blurRad="25400" dist="63499" dir="258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2200">
          <a:solidFill>
            <a:srgbClr val="0E002D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6197600"/>
            <a:ext cx="5803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6375400" y="365125"/>
            <a:ext cx="0" cy="560070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10244" name="Line 3"/>
          <p:cNvSpPr>
            <a:spLocks noChangeShapeType="1"/>
          </p:cNvSpPr>
          <p:nvPr/>
        </p:nvSpPr>
        <p:spPr bwMode="auto">
          <a:xfrm>
            <a:off x="6375400" y="2174875"/>
            <a:ext cx="2411413" cy="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10245" name="Line 4"/>
          <p:cNvSpPr>
            <a:spLocks noChangeShapeType="1"/>
          </p:cNvSpPr>
          <p:nvPr/>
        </p:nvSpPr>
        <p:spPr bwMode="auto">
          <a:xfrm>
            <a:off x="6375400" y="4130675"/>
            <a:ext cx="2411413" cy="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357187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1268" name="Line 3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76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368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826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6283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740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84863" y="1633538"/>
            <a:ext cx="285750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2292" name="Line 3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76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368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826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6283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740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608013"/>
            <a:ext cx="8340725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5063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spcBef>
          <a:spcPts val="5063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spcBef>
          <a:spcPts val="5063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spcBef>
          <a:spcPts val="5063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763" indent="-187325" algn="l" rtl="0" eaLnBrk="0" fontAlgn="base" hangingPunct="0">
        <a:spcBef>
          <a:spcPts val="5063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368" indent="-187517" algn="l" rtl="0" fontAlgn="base">
        <a:spcBef>
          <a:spcPts val="5062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826" indent="-187517" algn="l" rtl="0" fontAlgn="base">
        <a:spcBef>
          <a:spcPts val="5062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6283" indent="-187517" algn="l" rtl="0" fontAlgn="base">
        <a:spcBef>
          <a:spcPts val="5062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740" indent="-187517" algn="l" rtl="0" fontAlgn="base">
        <a:spcBef>
          <a:spcPts val="5062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9847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1121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239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366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59086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80543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402001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723458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834072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76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368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826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6283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740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9847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1121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239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366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59086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80543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402001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723458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3527425"/>
            <a:ext cx="35718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455613" y="3340100"/>
            <a:ext cx="3432175" cy="0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28688"/>
            <a:ext cx="35718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473700"/>
            <a:ext cx="4071938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8435" name="Line 2"/>
          <p:cNvSpPr>
            <a:spLocks noChangeShapeType="1"/>
          </p:cNvSpPr>
          <p:nvPr/>
        </p:nvSpPr>
        <p:spPr bwMode="auto">
          <a:xfrm>
            <a:off x="5303838" y="5608638"/>
            <a:ext cx="0" cy="1000125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18150" y="5956300"/>
            <a:ext cx="34829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8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8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8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8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6197600"/>
            <a:ext cx="5803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9459" name="Line 2"/>
          <p:cNvSpPr>
            <a:spLocks noChangeShapeType="1"/>
          </p:cNvSpPr>
          <p:nvPr/>
        </p:nvSpPr>
        <p:spPr bwMode="auto">
          <a:xfrm>
            <a:off x="4562475" y="365125"/>
            <a:ext cx="0" cy="560070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19460" name="Line 3"/>
          <p:cNvSpPr>
            <a:spLocks noChangeShapeType="1"/>
          </p:cNvSpPr>
          <p:nvPr/>
        </p:nvSpPr>
        <p:spPr bwMode="auto">
          <a:xfrm>
            <a:off x="4562475" y="3148013"/>
            <a:ext cx="4214813" cy="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608263"/>
            <a:ext cx="8340725" cy="1643062"/>
          </a:xfrm>
          <a:prstGeom prst="rect">
            <a:avLst/>
          </a:prstGeom>
          <a:noFill/>
          <a:ln>
            <a:noFill/>
          </a:ln>
          <a:effectLst>
            <a:outerShdw blurRad="25400" dist="63499" dir="258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327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0484" name="Rectangle 3"/>
          <p:cNvSpPr>
            <a:spLocks/>
          </p:cNvSpPr>
          <p:nvPr/>
        </p:nvSpPr>
        <p:spPr bwMode="auto">
          <a:xfrm>
            <a:off x="455613" y="6424613"/>
            <a:ext cx="21336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pPr algn="l"/>
            <a:r>
              <a:rPr lang="en-US" sz="11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11/20/10</a:t>
            </a:r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78838" y="6494463"/>
            <a:ext cx="20796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>
              <a:defRPr/>
            </a:pPr>
            <a:fld id="{1DB9265C-BB2F-C141-A735-DEA5C3DC70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239713" indent="-239713" algn="l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Arial" charset="0"/>
        <a:buChar char="l"/>
        <a:defRPr sz="31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495300" indent="-200025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l"/>
        <a:defRPr sz="27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776288" indent="-160338" algn="l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096963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419225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1741227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062684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2384142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2705599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327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1508" name="Rectangle 3"/>
          <p:cNvSpPr>
            <a:spLocks/>
          </p:cNvSpPr>
          <p:nvPr/>
        </p:nvSpPr>
        <p:spPr bwMode="auto">
          <a:xfrm>
            <a:off x="455613" y="6424613"/>
            <a:ext cx="21336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pPr algn="l"/>
            <a:r>
              <a:rPr lang="en-US" sz="11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11/20/10</a:t>
            </a:r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78838" y="6494463"/>
            <a:ext cx="20796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Helvetica Neue Light" charset="0"/>
                <a:ea typeface="ＭＳ Ｐゴシック" charset="0"/>
              </a:defRPr>
            </a:lvl9pPr>
          </a:lstStyle>
          <a:p>
            <a:pPr>
              <a:defRPr/>
            </a:pPr>
            <a:fld id="{2A5B3A09-7087-2B40-AD20-1C23400463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239713" indent="-239713" algn="l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Arial" charset="0"/>
        <a:buChar char="l"/>
        <a:defRPr sz="31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495300" indent="-200025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776288" indent="-160338" algn="l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096963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419225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1741227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062684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2384142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2705599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"/>
          <p:cNvSpPr>
            <a:spLocks noChangeShapeType="1"/>
          </p:cNvSpPr>
          <p:nvPr/>
        </p:nvSpPr>
        <p:spPr bwMode="auto">
          <a:xfrm>
            <a:off x="3125788" y="735013"/>
            <a:ext cx="5705475" cy="0"/>
          </a:xfrm>
          <a:prstGeom prst="line">
            <a:avLst/>
          </a:prstGeom>
          <a:noFill/>
          <a:ln w="12700">
            <a:solidFill>
              <a:schemeClr val="tx1">
                <a:alpha val="25882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5" name="Line 2"/>
          <p:cNvSpPr>
            <a:spLocks noChangeShapeType="1"/>
          </p:cNvSpPr>
          <p:nvPr/>
        </p:nvSpPr>
        <p:spPr bwMode="auto">
          <a:xfrm flipH="1">
            <a:off x="212725" y="6459538"/>
            <a:ext cx="4957763" cy="0"/>
          </a:xfrm>
          <a:prstGeom prst="line">
            <a:avLst/>
          </a:prstGeom>
          <a:noFill/>
          <a:ln w="12700">
            <a:solidFill>
              <a:schemeClr val="tx1">
                <a:alpha val="25882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44450"/>
            <a:ext cx="8340725" cy="633413"/>
          </a:xfrm>
          <a:prstGeom prst="rect">
            <a:avLst/>
          </a:prstGeom>
          <a:noFill/>
          <a:ln>
            <a:noFill/>
          </a:ln>
          <a:effectLst>
            <a:outerShdw blurRad="25400" dist="63499" dir="258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>
            <a:off x="5803900" y="735013"/>
            <a:ext cx="30273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276350"/>
            <a:ext cx="8340725" cy="49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  <p:sp>
        <p:nvSpPr>
          <p:cNvPr id="3078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38113" y="6518275"/>
            <a:ext cx="258762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defRPr>
            </a:lvl1pPr>
            <a:lvl2pPr algn="l"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j-lt"/>
                <a:ea typeface="ＭＳ Ｐゴシック" charset="0"/>
              </a:defRPr>
            </a:lvl9pPr>
          </a:lstStyle>
          <a:p>
            <a:pPr>
              <a:defRPr/>
            </a:pPr>
            <a:fld id="{801BA49C-0C55-F244-BD75-77710927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3080" name="Rectangle 7"/>
          <p:cNvSpPr>
            <a:spLocks/>
          </p:cNvSpPr>
          <p:nvPr/>
        </p:nvSpPr>
        <p:spPr bwMode="auto">
          <a:xfrm>
            <a:off x="788988" y="6565900"/>
            <a:ext cx="8588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solidFill>
                  <a:srgbClr val="1E3153"/>
                </a:solidFill>
                <a:ea typeface="ＭＳ Ｐゴシック" charset="0"/>
              </a:rPr>
              <a:t>E. Carmona</a:t>
            </a:r>
          </a:p>
        </p:txBody>
      </p:sp>
      <p:sp>
        <p:nvSpPr>
          <p:cNvPr id="3081" name="Rectangle 8"/>
          <p:cNvSpPr>
            <a:spLocks/>
          </p:cNvSpPr>
          <p:nvPr/>
        </p:nvSpPr>
        <p:spPr bwMode="auto">
          <a:xfrm>
            <a:off x="2497138" y="6565900"/>
            <a:ext cx="5014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solidFill>
                  <a:srgbClr val="1E3153"/>
                </a:solidFill>
                <a:ea typeface="ＭＳ Ｐゴシック" charset="0"/>
              </a:rPr>
              <a:t>VHE γ-ray astronomy nowadays: from present MAGIC results to CTA </a:t>
            </a:r>
          </a:p>
        </p:txBody>
      </p:sp>
      <p:sp>
        <p:nvSpPr>
          <p:cNvPr id="3082" name="Rectangle 9"/>
          <p:cNvSpPr>
            <a:spLocks/>
          </p:cNvSpPr>
          <p:nvPr/>
        </p:nvSpPr>
        <p:spPr bwMode="auto">
          <a:xfrm>
            <a:off x="7939088" y="6565900"/>
            <a:ext cx="863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solidFill>
                  <a:srgbClr val="1E3153"/>
                </a:solidFill>
                <a:ea typeface="ＭＳ Ｐゴシック" charset="0"/>
              </a:rPr>
              <a:t>22-11-2010</a:t>
            </a:r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 flipH="1">
            <a:off x="212725" y="6459538"/>
            <a:ext cx="27257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900" r:id="rId12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2250"/>
        </a:spcBef>
        <a:spcAft>
          <a:spcPct val="0"/>
        </a:spcAft>
        <a:buClr>
          <a:srgbClr val="252525"/>
        </a:buClr>
        <a:buSzPct val="100000"/>
        <a:buFont typeface="Gill Sans Light" charset="0"/>
        <a:buChar char="•"/>
        <a:defRPr sz="2100">
          <a:solidFill>
            <a:srgbClr val="252525"/>
          </a:solidFill>
          <a:latin typeface="+mn-lt"/>
          <a:ea typeface="+mn-ea"/>
          <a:cs typeface="+mn-cs"/>
          <a:sym typeface="Gill Sans Light" charset="0"/>
        </a:defRPr>
      </a:lvl1pPr>
      <a:lvl2pPr marL="463550" indent="-187325" algn="l" rtl="0" eaLnBrk="0" fontAlgn="base" hangingPunct="0">
        <a:spcBef>
          <a:spcPts val="2250"/>
        </a:spcBef>
        <a:spcAft>
          <a:spcPct val="0"/>
        </a:spcAft>
        <a:buClr>
          <a:srgbClr val="28638F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2pPr>
      <a:lvl3pPr marL="776288" indent="-187325" algn="l" rtl="0" eaLnBrk="0" fontAlgn="base" hangingPunct="0">
        <a:spcBef>
          <a:spcPts val="2250"/>
        </a:spcBef>
        <a:spcAft>
          <a:spcPct val="0"/>
        </a:spcAft>
        <a:buClr>
          <a:srgbClr val="3EA93C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3pPr>
      <a:lvl4pPr marL="1089025" indent="-187325" algn="l" rtl="0" eaLnBrk="0" fontAlgn="base" hangingPunct="0">
        <a:spcBef>
          <a:spcPts val="2250"/>
        </a:spcBef>
        <a:spcAft>
          <a:spcPct val="0"/>
        </a:spcAft>
        <a:buClr>
          <a:srgbClr val="343434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4pPr>
      <a:lvl5pPr marL="1401763" indent="-187325" algn="l" rtl="0" eaLnBrk="0" fontAlgn="base" hangingPunct="0">
        <a:spcBef>
          <a:spcPts val="2250"/>
        </a:spcBef>
        <a:spcAft>
          <a:spcPct val="0"/>
        </a:spcAft>
        <a:buClr>
          <a:srgbClr val="343434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5pPr>
      <a:lvl6pPr marL="1723368" indent="-187517" algn="l" rtl="0" fontAlgn="base">
        <a:spcBef>
          <a:spcPts val="2250"/>
        </a:spcBef>
        <a:spcAft>
          <a:spcPct val="0"/>
        </a:spcAft>
        <a:buClr>
          <a:srgbClr val="343434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6pPr>
      <a:lvl7pPr marL="2044826" indent="-187517" algn="l" rtl="0" fontAlgn="base">
        <a:spcBef>
          <a:spcPts val="2250"/>
        </a:spcBef>
        <a:spcAft>
          <a:spcPct val="0"/>
        </a:spcAft>
        <a:buClr>
          <a:srgbClr val="343434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7pPr>
      <a:lvl8pPr marL="2366283" indent="-187517" algn="l" rtl="0" fontAlgn="base">
        <a:spcBef>
          <a:spcPts val="2250"/>
        </a:spcBef>
        <a:spcAft>
          <a:spcPct val="0"/>
        </a:spcAft>
        <a:buClr>
          <a:srgbClr val="343434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8pPr>
      <a:lvl9pPr marL="2687740" indent="-187517" algn="l" rtl="0" fontAlgn="base">
        <a:spcBef>
          <a:spcPts val="2250"/>
        </a:spcBef>
        <a:spcAft>
          <a:spcPct val="0"/>
        </a:spcAft>
        <a:buClr>
          <a:srgbClr val="343434"/>
        </a:buClr>
        <a:buSzPct val="100000"/>
        <a:buFont typeface="Gill Sans Light" charset="0"/>
        <a:buChar char="•"/>
        <a:defRPr sz="2100">
          <a:solidFill>
            <a:srgbClr val="343434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6197600"/>
            <a:ext cx="5803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4572000" y="1268413"/>
            <a:ext cx="0" cy="303530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6197600"/>
            <a:ext cx="5803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3114675" y="1249363"/>
            <a:ext cx="0" cy="3554412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6197600"/>
            <a:ext cx="5803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4562475" y="357188"/>
            <a:ext cx="0" cy="5634037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6197600"/>
            <a:ext cx="5803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3124200" y="1249363"/>
            <a:ext cx="0" cy="3563937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7172" name="Line 3"/>
          <p:cNvSpPr>
            <a:spLocks noChangeShapeType="1"/>
          </p:cNvSpPr>
          <p:nvPr/>
        </p:nvSpPr>
        <p:spPr bwMode="auto">
          <a:xfrm>
            <a:off x="6008688" y="1249363"/>
            <a:ext cx="0" cy="3563937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6197600"/>
            <a:ext cx="5803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xmlns:p14="http://schemas.microsoft.com/office/powerpoint/2010/main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357187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9219" name="Line 2"/>
          <p:cNvSpPr>
            <a:spLocks noChangeShapeType="1"/>
          </p:cNvSpPr>
          <p:nvPr/>
        </p:nvSpPr>
        <p:spPr bwMode="auto">
          <a:xfrm>
            <a:off x="455613" y="1384300"/>
            <a:ext cx="3429000" cy="0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357187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1763" indent="-187325" algn="l" rtl="0" eaLnBrk="0" fontAlgn="base" hangingPunct="0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3368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826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6283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740" indent="-187517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s-E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49.png"/><Relationship Id="rId1" Type="http://schemas.microsoft.com/office/2007/relationships/media" Target="file://localhost/Users/carmona/Desktop/Sem.ppt_media/All_104.mov" TargetMode="External"/><Relationship Id="rId2" Type="http://schemas.openxmlformats.org/officeDocument/2006/relationships/video" Target="file://localhost/Users/carmona/Desktop/Sem.ppt_media/All_104.mo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4.emf"/><Relationship Id="rId3" Type="http://schemas.openxmlformats.org/officeDocument/2006/relationships/image" Target="../media/image10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6.emf"/><Relationship Id="rId3" Type="http://schemas.openxmlformats.org/officeDocument/2006/relationships/image" Target="../media/image10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2.emf"/><Relationship Id="rId3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2.emf"/><Relationship Id="rId3" Type="http://schemas.openxmlformats.org/officeDocument/2006/relationships/image" Target="../media/image13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01638" y="-387350"/>
            <a:ext cx="8340725" cy="34956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Lucida Grande" charset="0"/>
              </a:rPr>
              <a:t>VHE </a:t>
            </a:r>
            <a:r>
              <a:rPr lang="en-US" dirty="0" err="1" smtClean="0">
                <a:cs typeface="Lucida Grande" charset="0"/>
              </a:rPr>
              <a:t>γ</a:t>
            </a:r>
            <a:r>
              <a:rPr lang="en-US" dirty="0" smtClean="0">
                <a:cs typeface="Lucida Grande" charset="0"/>
              </a:rPr>
              <a:t>-ray astronomy nowadays: from present MAGIC results to CTA</a:t>
            </a:r>
            <a:endParaRPr lang="en-US" dirty="0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1638" y="4149725"/>
            <a:ext cx="8340725" cy="17526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 smtClean="0"/>
              <a:t>E. Carmona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SNRs: origin </a:t>
            </a:r>
            <a:r>
              <a:rPr lang="en-US" dirty="0"/>
              <a:t>of </a:t>
            </a:r>
            <a:r>
              <a:rPr lang="en-US" dirty="0" smtClean="0"/>
              <a:t>galactic cosmic rays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1638" y="5718328"/>
            <a:ext cx="8340725" cy="893365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dirty="0" smtClean="0"/>
              <a:t>Gamma rays produced by IC of electrons or by decay of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s after cosmic ray interaction with matter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" y="835206"/>
            <a:ext cx="4940300" cy="4546600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5080165" y="744691"/>
            <a:ext cx="3692035" cy="49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 marL="187517" indent="-187517" eaLnBrk="1" hangingPunct="1">
              <a:spcBef>
                <a:spcPts val="1050"/>
              </a:spcBef>
            </a:pPr>
            <a:r>
              <a:rPr lang="en-US" dirty="0" smtClean="0"/>
              <a:t>SNRs are believed to be the origin of galactic CRs</a:t>
            </a:r>
          </a:p>
          <a:p>
            <a:pPr marL="187517" indent="-187517" eaLnBrk="1" hangingPunct="1">
              <a:spcBef>
                <a:spcPts val="1050"/>
              </a:spcBef>
            </a:pPr>
            <a:r>
              <a:rPr lang="en-US" dirty="0" smtClean="0"/>
              <a:t>Expanding shock front from the SN explosion </a:t>
            </a:r>
          </a:p>
          <a:p>
            <a:pPr marL="187517" indent="-187517" eaLnBrk="1" hangingPunct="1">
              <a:spcBef>
                <a:spcPts val="1050"/>
              </a:spcBef>
            </a:pPr>
            <a:r>
              <a:rPr lang="en-US" dirty="0" smtClean="0">
                <a:cs typeface="Symbol" charset="2"/>
              </a:rPr>
              <a:t>Particles collide in the shock front gaining energy each time the cross the shock: Fermi acceleration</a:t>
            </a:r>
          </a:p>
          <a:p>
            <a:pPr marL="187517" indent="-187517" eaLnBrk="1" hangingPunct="1">
              <a:spcBef>
                <a:spcPts val="1050"/>
              </a:spcBef>
            </a:pPr>
            <a:r>
              <a:rPr lang="en-US" dirty="0" smtClean="0">
                <a:cs typeface="Symbol" charset="2"/>
              </a:rPr>
              <a:t>Result is a universal power law with index ~2.1</a:t>
            </a:r>
          </a:p>
          <a:p>
            <a:pPr marL="187517" indent="-187517" eaLnBrk="1" hangingPunct="1">
              <a:spcBef>
                <a:spcPts val="1050"/>
              </a:spcBef>
            </a:pPr>
            <a:r>
              <a:rPr lang="en-US" dirty="0" smtClean="0">
                <a:cs typeface="Symbol" charset="2"/>
              </a:rPr>
              <a:t>1SN / 30 years + 10</a:t>
            </a:r>
            <a:r>
              <a:rPr lang="en-US" baseline="30000" dirty="0" smtClean="0">
                <a:cs typeface="Symbol" charset="2"/>
              </a:rPr>
              <a:t>51</a:t>
            </a:r>
            <a:r>
              <a:rPr lang="en-US" dirty="0" smtClean="0">
                <a:cs typeface="Symbol" charset="2"/>
              </a:rPr>
              <a:t> erg/explosion. Only 10% of that energy into CRs would be sufficient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Multiwavelength</a:t>
            </a:r>
            <a:r>
              <a:rPr lang="en-US" sz="3200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: Radio</a:t>
            </a:r>
            <a:r>
              <a:rPr lang="en-US" sz="3200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, X-rays and VHE </a:t>
            </a:r>
            <a:r>
              <a:rPr lang="en-US" sz="3200" dirty="0">
                <a:solidFill>
                  <a:srgbClr val="404040"/>
                </a:solidFill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lang="en-US" sz="3200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-rays</a:t>
            </a:r>
          </a:p>
        </p:txBody>
      </p:sp>
      <p:sp>
        <p:nvSpPr>
          <p:cNvPr id="31746" name="Content Placeholder 6"/>
          <p:cNvSpPr>
            <a:spLocks noGrp="1"/>
          </p:cNvSpPr>
          <p:nvPr>
            <p:ph idx="1"/>
          </p:nvPr>
        </p:nvSpPr>
        <p:spPr>
          <a:xfrm>
            <a:off x="431475" y="744691"/>
            <a:ext cx="8340725" cy="497363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marL="187517" indent="-187517" eaLnBrk="1" hangingPunct="1">
              <a:spcBef>
                <a:spcPts val="450"/>
              </a:spcBef>
            </a:pPr>
            <a:r>
              <a:rPr lang="en-US" dirty="0" smtClean="0"/>
              <a:t>For acceleration in SNRs:</a:t>
            </a:r>
          </a:p>
          <a:p>
            <a:pPr marL="463742" lvl="1" indent="-187517" eaLnBrk="1" hangingPunct="1">
              <a:spcBef>
                <a:spcPts val="450"/>
              </a:spcBef>
            </a:pPr>
            <a:r>
              <a:rPr lang="en-US" dirty="0" smtClean="0"/>
              <a:t>Synchrotron </a:t>
            </a:r>
            <a:r>
              <a:rPr lang="en-US" dirty="0"/>
              <a:t>emission:</a:t>
            </a:r>
          </a:p>
          <a:p>
            <a:pPr lvl="2">
              <a:spcBef>
                <a:spcPts val="450"/>
              </a:spcBef>
            </a:pPr>
            <a:r>
              <a:rPr lang="en-US" dirty="0">
                <a:cs typeface="Symbol" charset="2"/>
              </a:rPr>
              <a:t>Seen in radio and non-thermal x-rays and </a:t>
            </a:r>
            <a:r>
              <a:rPr lang="en-US" dirty="0" smtClean="0">
                <a:cs typeface="Symbol" charset="2"/>
              </a:rPr>
              <a:t>attributed </a:t>
            </a:r>
            <a:r>
              <a:rPr lang="en-US" dirty="0">
                <a:cs typeface="Symbol" charset="2"/>
              </a:rPr>
              <a:t>to e</a:t>
            </a:r>
            <a:r>
              <a:rPr lang="en-US" baseline="30000" dirty="0">
                <a:cs typeface="Symbol" charset="2"/>
              </a:rPr>
              <a:t>-</a:t>
            </a:r>
            <a:r>
              <a:rPr lang="en-US" dirty="0">
                <a:cs typeface="Symbol" charset="2"/>
              </a:rPr>
              <a:t> accelerated in the SN shock</a:t>
            </a:r>
          </a:p>
          <a:p>
            <a:pPr marL="463742" lvl="1" indent="-187517" eaLnBrk="1" hangingPunct="1">
              <a:spcBef>
                <a:spcPts val="450"/>
              </a:spcBef>
            </a:pPr>
            <a:r>
              <a:rPr lang="en-US" dirty="0"/>
              <a:t>Thermal X-rays:</a:t>
            </a:r>
          </a:p>
          <a:p>
            <a:pPr lvl="2">
              <a:spcBef>
                <a:spcPts val="450"/>
              </a:spcBef>
            </a:pPr>
            <a:r>
              <a:rPr lang="en-US" dirty="0">
                <a:cs typeface="Symbol" charset="2"/>
              </a:rPr>
              <a:t>Useful to obtain density of gas near the shock</a:t>
            </a:r>
          </a:p>
          <a:p>
            <a:pPr marL="187517" indent="-187517" eaLnBrk="1" hangingPunct="1">
              <a:spcBef>
                <a:spcPts val="450"/>
              </a:spcBef>
            </a:pPr>
            <a:r>
              <a:rPr lang="en-US" dirty="0"/>
              <a:t>Role of B field:</a:t>
            </a:r>
          </a:p>
          <a:p>
            <a:pPr lvl="1">
              <a:spcBef>
                <a:spcPts val="450"/>
              </a:spcBef>
            </a:pPr>
            <a:endParaRPr lang="en-US" dirty="0">
              <a:latin typeface="Symbol" charset="2"/>
              <a:cs typeface="Symbol" charset="2"/>
            </a:endParaRPr>
          </a:p>
          <a:p>
            <a:pPr marL="187517" indent="-187517" eaLnBrk="1" hangingPunct="1">
              <a:spcBef>
                <a:spcPts val="450"/>
              </a:spcBef>
            </a:pPr>
            <a:endParaRPr lang="en-US" dirty="0"/>
          </a:p>
        </p:txBody>
      </p:sp>
      <p:grpSp>
        <p:nvGrpSpPr>
          <p:cNvPr id="31750" name="Group 28"/>
          <p:cNvGrpSpPr>
            <a:grpSpLocks/>
          </p:cNvGrpSpPr>
          <p:nvPr/>
        </p:nvGrpSpPr>
        <p:grpSpPr bwMode="auto">
          <a:xfrm>
            <a:off x="145256" y="3550851"/>
            <a:ext cx="5860552" cy="2869007"/>
            <a:chOff x="304800" y="3124200"/>
            <a:chExt cx="6025306" cy="3119306"/>
          </a:xfrm>
        </p:grpSpPr>
        <p:sp>
          <p:nvSpPr>
            <p:cNvPr id="31752" name="AutoShape 3"/>
            <p:cNvSpPr>
              <a:spLocks/>
            </p:cNvSpPr>
            <p:nvPr/>
          </p:nvSpPr>
          <p:spPr bwMode="auto">
            <a:xfrm>
              <a:off x="3703342" y="4005573"/>
              <a:ext cx="2219332" cy="2207990"/>
            </a:xfrm>
            <a:custGeom>
              <a:avLst/>
              <a:gdLst>
                <a:gd name="T0" fmla="*/ 0 w 21600"/>
                <a:gd name="T1" fmla="*/ 0 h 21463"/>
                <a:gd name="T2" fmla="*/ 21600 w 21600"/>
                <a:gd name="T3" fmla="*/ 21463 h 21463"/>
              </a:gdLst>
              <a:ahLst/>
              <a:cxnLst/>
              <a:rect l="T0" t="T1" r="T2" b="T3"/>
              <a:pathLst>
                <a:path w="21600" h="21463">
                  <a:moveTo>
                    <a:pt x="0" y="21462"/>
                  </a:moveTo>
                  <a:cubicBezTo>
                    <a:pt x="600" y="18559"/>
                    <a:pt x="1728" y="7626"/>
                    <a:pt x="3590" y="4053"/>
                  </a:cubicBezTo>
                  <a:cubicBezTo>
                    <a:pt x="5452" y="480"/>
                    <a:pt x="8699" y="135"/>
                    <a:pt x="11186" y="31"/>
                  </a:cubicBezTo>
                  <a:cubicBezTo>
                    <a:pt x="13673" y="-73"/>
                    <a:pt x="16810" y="-138"/>
                    <a:pt x="18549" y="3435"/>
                  </a:cubicBezTo>
                  <a:cubicBezTo>
                    <a:pt x="20289" y="7008"/>
                    <a:pt x="20963" y="17707"/>
                    <a:pt x="21600" y="21462"/>
                  </a:cubicBezTo>
                </a:path>
              </a:pathLst>
            </a:custGeom>
            <a:solidFill>
              <a:srgbClr val="00CC99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sp>
          <p:nvSpPr>
            <p:cNvPr id="31753" name="AutoShape 4"/>
            <p:cNvSpPr>
              <a:spLocks/>
            </p:cNvSpPr>
            <p:nvPr/>
          </p:nvSpPr>
          <p:spPr bwMode="auto">
            <a:xfrm>
              <a:off x="3719215" y="4905172"/>
              <a:ext cx="2303994" cy="1338334"/>
            </a:xfrm>
            <a:custGeom>
              <a:avLst/>
              <a:gdLst>
                <a:gd name="T0" fmla="*/ 0 w 21600"/>
                <a:gd name="T1" fmla="*/ 0 h 21591"/>
                <a:gd name="T2" fmla="*/ 21600 w 21600"/>
                <a:gd name="T3" fmla="*/ 21591 h 21591"/>
              </a:gdLst>
              <a:ahLst/>
              <a:cxnLst/>
              <a:rect l="T0" t="T1" r="T2" b="T3"/>
              <a:pathLst>
                <a:path w="21600" h="21591">
                  <a:moveTo>
                    <a:pt x="0" y="21591"/>
                  </a:moveTo>
                  <a:cubicBezTo>
                    <a:pt x="2928" y="17991"/>
                    <a:pt x="13995" y="9"/>
                    <a:pt x="17594" y="0"/>
                  </a:cubicBezTo>
                  <a:cubicBezTo>
                    <a:pt x="21194" y="-9"/>
                    <a:pt x="20768" y="17048"/>
                    <a:pt x="21600" y="21537"/>
                  </a:cubicBezTo>
                </a:path>
              </a:pathLst>
            </a:custGeom>
            <a:solidFill>
              <a:srgbClr val="99CC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sp>
          <p:nvSpPr>
            <p:cNvPr id="31754" name="Line 5"/>
            <p:cNvSpPr>
              <a:spLocks noChangeShapeType="1"/>
            </p:cNvSpPr>
            <p:nvPr/>
          </p:nvSpPr>
          <p:spPr bwMode="auto">
            <a:xfrm flipH="1">
              <a:off x="651004" y="6219421"/>
              <a:ext cx="5611071" cy="1432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n-US"/>
            </a:p>
          </p:txBody>
        </p:sp>
        <p:sp>
          <p:nvSpPr>
            <p:cNvPr id="31755" name="AutoShape 10"/>
            <p:cNvSpPr>
              <a:spLocks/>
            </p:cNvSpPr>
            <p:nvPr/>
          </p:nvSpPr>
          <p:spPr bwMode="auto">
            <a:xfrm rot="6269501">
              <a:off x="5216207" y="5045383"/>
              <a:ext cx="660054" cy="34318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33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2000"/>
            </a:p>
          </p:txBody>
        </p:sp>
        <p:sp>
          <p:nvSpPr>
            <p:cNvPr id="31756" name="Rectangle 11"/>
            <p:cNvSpPr>
              <a:spLocks/>
            </p:cNvSpPr>
            <p:nvPr/>
          </p:nvSpPr>
          <p:spPr bwMode="auto">
            <a:xfrm rot="-71444">
              <a:off x="5147815" y="5033665"/>
              <a:ext cx="2168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 sz="2000">
                  <a:solidFill>
                    <a:srgbClr val="3333CC"/>
                  </a:solidFill>
                  <a:latin typeface="Verdana" charset="0"/>
                  <a:cs typeface="Verdana" charset="0"/>
                  <a:sym typeface="Verdana" charset="0"/>
                </a:rPr>
                <a:t>B</a:t>
              </a:r>
            </a:p>
          </p:txBody>
        </p:sp>
        <p:sp>
          <p:nvSpPr>
            <p:cNvPr id="31757" name="Rectangle 12"/>
            <p:cNvSpPr>
              <a:spLocks/>
            </p:cNvSpPr>
            <p:nvPr/>
          </p:nvSpPr>
          <p:spPr bwMode="auto">
            <a:xfrm>
              <a:off x="4385166" y="4131855"/>
              <a:ext cx="955462" cy="218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 algn="ctr"/>
              <a:r>
                <a:rPr lang="en-US" sz="1400">
                  <a:latin typeface="Lucida Grande" charset="0"/>
                  <a:cs typeface="Lucida Grande" charset="0"/>
                  <a:sym typeface="Lucida Grande" charset="0"/>
                </a:rPr>
                <a:t>π</a:t>
              </a:r>
              <a:r>
                <a:rPr lang="en-US" sz="1600" baseline="32000">
                  <a:latin typeface="Verdana" charset="0"/>
                  <a:cs typeface="Verdana" charset="0"/>
                  <a:sym typeface="Verdana" charset="0"/>
                </a:rPr>
                <a:t>0</a:t>
              </a:r>
              <a:r>
                <a:rPr lang="en-US" sz="1600">
                  <a:latin typeface="Verdana" charset="0"/>
                  <a:cs typeface="Verdana" charset="0"/>
                  <a:sym typeface="Verdana" charset="0"/>
                </a:rPr>
                <a:t>-decay</a:t>
              </a:r>
            </a:p>
          </p:txBody>
        </p:sp>
        <p:sp>
          <p:nvSpPr>
            <p:cNvPr id="31758" name="Rectangle 13"/>
            <p:cNvSpPr>
              <a:spLocks/>
            </p:cNvSpPr>
            <p:nvPr/>
          </p:nvSpPr>
          <p:spPr bwMode="auto">
            <a:xfrm>
              <a:off x="4652001" y="5457821"/>
              <a:ext cx="707525" cy="218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 algn="ctr"/>
              <a:r>
                <a:rPr lang="en-US" sz="1600">
                  <a:latin typeface="Verdana" charset="0"/>
                  <a:cs typeface="Verdana" charset="0"/>
                  <a:sym typeface="Verdana" charset="0"/>
                </a:rPr>
                <a:t>IC</a:t>
              </a:r>
            </a:p>
          </p:txBody>
        </p:sp>
        <p:sp>
          <p:nvSpPr>
            <p:cNvPr id="31759" name="Rectangle 15"/>
            <p:cNvSpPr>
              <a:spLocks/>
            </p:cNvSpPr>
            <p:nvPr/>
          </p:nvSpPr>
          <p:spPr bwMode="auto">
            <a:xfrm>
              <a:off x="4617985" y="5879630"/>
              <a:ext cx="1548090" cy="218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 algn="ctr"/>
              <a:r>
                <a:rPr lang="en-US" sz="1600">
                  <a:latin typeface="Verdana" charset="0"/>
                  <a:cs typeface="Verdana" charset="0"/>
                  <a:sym typeface="Verdana" charset="0"/>
                </a:rPr>
                <a:t>Gamma ray</a:t>
              </a:r>
            </a:p>
          </p:txBody>
        </p:sp>
        <p:sp>
          <p:nvSpPr>
            <p:cNvPr id="31760" name="AutoShape 18"/>
            <p:cNvSpPr>
              <a:spLocks/>
            </p:cNvSpPr>
            <p:nvPr/>
          </p:nvSpPr>
          <p:spPr bwMode="auto">
            <a:xfrm rot="-65023">
              <a:off x="5471400" y="4388806"/>
              <a:ext cx="766486" cy="29552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33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2000"/>
            </a:p>
          </p:txBody>
        </p:sp>
        <p:sp>
          <p:nvSpPr>
            <p:cNvPr id="31761" name="Rectangle 19"/>
            <p:cNvSpPr>
              <a:spLocks/>
            </p:cNvSpPr>
            <p:nvPr/>
          </p:nvSpPr>
          <p:spPr bwMode="auto">
            <a:xfrm rot="-21028">
              <a:off x="5750368" y="4077349"/>
              <a:ext cx="2168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 sz="2000">
                  <a:solidFill>
                    <a:srgbClr val="3333CC"/>
                  </a:solidFill>
                  <a:latin typeface="Verdana" charset="0"/>
                  <a:cs typeface="Verdana" charset="0"/>
                  <a:sym typeface="Verdana" charset="0"/>
                </a:rPr>
                <a:t>B</a:t>
              </a:r>
            </a:p>
          </p:txBody>
        </p:sp>
        <p:grpSp>
          <p:nvGrpSpPr>
            <p:cNvPr id="31762" name="Group 25"/>
            <p:cNvGrpSpPr>
              <a:grpSpLocks/>
            </p:cNvGrpSpPr>
            <p:nvPr/>
          </p:nvGrpSpPr>
          <p:grpSpPr bwMode="auto">
            <a:xfrm>
              <a:off x="304800" y="3124200"/>
              <a:ext cx="3258699" cy="3110193"/>
              <a:chOff x="193105" y="932037"/>
              <a:chExt cx="4811985" cy="5333256"/>
            </a:xfrm>
          </p:grpSpPr>
          <p:sp>
            <p:nvSpPr>
              <p:cNvPr id="31764" name="AutoShape 2"/>
              <p:cNvSpPr>
                <a:spLocks/>
              </p:cNvSpPr>
              <p:nvPr/>
            </p:nvSpPr>
            <p:spPr bwMode="auto">
              <a:xfrm>
                <a:off x="700981" y="2513707"/>
                <a:ext cx="4304109" cy="3732609"/>
              </a:xfrm>
              <a:custGeom>
                <a:avLst/>
                <a:gdLst>
                  <a:gd name="T0" fmla="*/ 0 w 21600"/>
                  <a:gd name="T1" fmla="*/ 0 h 21591"/>
                  <a:gd name="T2" fmla="*/ 21600 w 21600"/>
                  <a:gd name="T3" fmla="*/ 21591 h 21591"/>
                </a:gdLst>
                <a:ahLst/>
                <a:cxnLst/>
                <a:rect l="T0" t="T1" r="T2" b="T3"/>
                <a:pathLst>
                  <a:path w="21600" h="21591">
                    <a:moveTo>
                      <a:pt x="0" y="21591"/>
                    </a:moveTo>
                    <a:cubicBezTo>
                      <a:pt x="2928" y="17991"/>
                      <a:pt x="13995" y="9"/>
                      <a:pt x="17594" y="0"/>
                    </a:cubicBezTo>
                    <a:cubicBezTo>
                      <a:pt x="21194" y="-9"/>
                      <a:pt x="20768" y="17048"/>
                      <a:pt x="21600" y="21537"/>
                    </a:cubicBezTo>
                  </a:path>
                </a:pathLst>
              </a:custGeom>
              <a:solidFill>
                <a:srgbClr val="99CCFF">
                  <a:alpha val="4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1765" name="Line 6"/>
              <p:cNvSpPr>
                <a:spLocks noChangeShapeType="1"/>
              </p:cNvSpPr>
              <p:nvPr/>
            </p:nvSpPr>
            <p:spPr bwMode="auto">
              <a:xfrm flipH="1">
                <a:off x="737816" y="932037"/>
                <a:ext cx="23440" cy="533325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4291" tIns="32146" rIns="64291" bIns="32146"/>
              <a:lstStyle/>
              <a:p>
                <a:endParaRPr lang="en-US"/>
              </a:p>
            </p:txBody>
          </p:sp>
          <p:grpSp>
            <p:nvGrpSpPr>
              <p:cNvPr id="31766" name="Group 24"/>
              <p:cNvGrpSpPr>
                <a:grpSpLocks/>
              </p:cNvGrpSpPr>
              <p:nvPr/>
            </p:nvGrpSpPr>
            <p:grpSpPr bwMode="auto">
              <a:xfrm>
                <a:off x="4013895" y="1499629"/>
                <a:ext cx="787218" cy="1130722"/>
                <a:chOff x="4013895" y="1499629"/>
                <a:chExt cx="787218" cy="1130722"/>
              </a:xfrm>
            </p:grpSpPr>
            <p:sp>
              <p:nvSpPr>
                <p:cNvPr id="31771" name="AutoShape 8"/>
                <p:cNvSpPr>
                  <a:spLocks/>
                </p:cNvSpPr>
                <p:nvPr/>
              </p:nvSpPr>
              <p:spPr bwMode="auto">
                <a:xfrm rot="-3600000">
                  <a:off x="3982099" y="1811337"/>
                  <a:ext cx="1130722" cy="507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  <a:moveTo>
                        <a:pt x="0" y="5400"/>
                      </a:moveTo>
                    </a:path>
                  </a:pathLst>
                </a:custGeom>
                <a:solidFill>
                  <a:srgbClr val="3333CC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GB" sz="1800"/>
                </a:p>
              </p:txBody>
            </p:sp>
            <p:sp>
              <p:nvSpPr>
                <p:cNvPr id="31772" name="Rectangle 9"/>
                <p:cNvSpPr>
                  <a:spLocks/>
                </p:cNvSpPr>
                <p:nvPr/>
              </p:nvSpPr>
              <p:spPr bwMode="auto">
                <a:xfrm>
                  <a:off x="4013895" y="1571625"/>
                  <a:ext cx="345823" cy="5277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39688"/>
                  <a:r>
                    <a:rPr lang="en-US" sz="2000">
                      <a:solidFill>
                        <a:srgbClr val="3333CC"/>
                      </a:solidFill>
                      <a:latin typeface="Verdana" charset="0"/>
                      <a:cs typeface="Verdana" charset="0"/>
                      <a:sym typeface="Verdana" charset="0"/>
                    </a:rPr>
                    <a:t>B</a:t>
                  </a:r>
                </a:p>
              </p:txBody>
            </p:sp>
          </p:grpSp>
          <p:sp>
            <p:nvSpPr>
              <p:cNvPr id="31767" name="Rectangle 14"/>
              <p:cNvSpPr>
                <a:spLocks/>
              </p:cNvSpPr>
              <p:nvPr/>
            </p:nvSpPr>
            <p:spPr bwMode="auto">
              <a:xfrm>
                <a:off x="2853035" y="3231431"/>
                <a:ext cx="2143125" cy="6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8" bIns="0"/>
              <a:lstStyle/>
              <a:p>
                <a:pPr marL="39688" algn="ctr"/>
                <a:r>
                  <a:rPr lang="en-US" sz="1600">
                    <a:latin typeface="Verdana" charset="0"/>
                    <a:cs typeface="Verdana" charset="0"/>
                    <a:sym typeface="Verdana" charset="0"/>
                  </a:rPr>
                  <a:t>synchrotron radiation</a:t>
                </a:r>
              </a:p>
            </p:txBody>
          </p:sp>
          <p:sp>
            <p:nvSpPr>
              <p:cNvPr id="31768" name="Rectangle 16"/>
              <p:cNvSpPr>
                <a:spLocks/>
              </p:cNvSpPr>
              <p:nvPr/>
            </p:nvSpPr>
            <p:spPr bwMode="auto">
              <a:xfrm>
                <a:off x="3603129" y="5656957"/>
                <a:ext cx="1044773" cy="37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8" bIns="0"/>
              <a:lstStyle/>
              <a:p>
                <a:pPr marL="39688" algn="ctr"/>
                <a:r>
                  <a:rPr lang="en-US" sz="1600">
                    <a:latin typeface="Verdana" charset="0"/>
                    <a:cs typeface="Verdana" charset="0"/>
                    <a:sym typeface="Verdana" charset="0"/>
                  </a:rPr>
                  <a:t>x-ray</a:t>
                </a:r>
              </a:p>
            </p:txBody>
          </p:sp>
          <p:sp>
            <p:nvSpPr>
              <p:cNvPr id="31769" name="Rectangle 17"/>
              <p:cNvSpPr>
                <a:spLocks/>
              </p:cNvSpPr>
              <p:nvPr/>
            </p:nvSpPr>
            <p:spPr bwMode="auto">
              <a:xfrm>
                <a:off x="1126257" y="5656957"/>
                <a:ext cx="1044773" cy="37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8" bIns="0"/>
              <a:lstStyle/>
              <a:p>
                <a:pPr marL="39688" algn="ctr"/>
                <a:r>
                  <a:rPr lang="en-US" sz="1600">
                    <a:latin typeface="Verdana" charset="0"/>
                    <a:cs typeface="Verdana" charset="0"/>
                    <a:sym typeface="Verdana" charset="0"/>
                  </a:rPr>
                  <a:t>Radio</a:t>
                </a:r>
              </a:p>
            </p:txBody>
          </p:sp>
          <p:sp>
            <p:nvSpPr>
              <p:cNvPr id="31770" name="Rectangle 20"/>
              <p:cNvSpPr>
                <a:spLocks/>
              </p:cNvSpPr>
              <p:nvPr/>
            </p:nvSpPr>
            <p:spPr bwMode="auto">
              <a:xfrm rot="-5352638">
                <a:off x="-806462" y="2077827"/>
                <a:ext cx="2374181" cy="37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8" bIns="0"/>
              <a:lstStyle/>
              <a:p>
                <a:pPr marL="39688" algn="ctr"/>
                <a:r>
                  <a:rPr lang="en-US" sz="1600">
                    <a:latin typeface="Verdana" charset="0"/>
                    <a:cs typeface="Verdana" charset="0"/>
                    <a:sym typeface="Verdana" charset="0"/>
                  </a:rPr>
                  <a:t>Energy flux</a:t>
                </a:r>
              </a:p>
            </p:txBody>
          </p:sp>
        </p:grpSp>
        <p:sp>
          <p:nvSpPr>
            <p:cNvPr id="31763" name="Rectangle 22"/>
            <p:cNvSpPr>
              <a:spLocks/>
            </p:cNvSpPr>
            <p:nvPr/>
          </p:nvSpPr>
          <p:spPr bwMode="auto">
            <a:xfrm>
              <a:off x="5374644" y="3851129"/>
              <a:ext cx="955462" cy="187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 algn="ctr"/>
              <a:r>
                <a:rPr lang="en-US" sz="1600">
                  <a:latin typeface="Lucida Grande" charset="0"/>
                  <a:cs typeface="Lucida Grande" charset="0"/>
                  <a:sym typeface="Lucida Grande" charset="0"/>
                </a:rPr>
                <a:t>E</a:t>
              </a:r>
              <a:r>
                <a:rPr lang="en-US" sz="1600" baseline="-6000">
                  <a:latin typeface="Lucida Grande" charset="0"/>
                  <a:cs typeface="Lucida Grande" charset="0"/>
                  <a:sym typeface="Lucida Grande" charset="0"/>
                </a:rPr>
                <a:t>max</a:t>
              </a:r>
            </a:p>
          </p:txBody>
        </p:sp>
      </p:grpSp>
      <p:sp>
        <p:nvSpPr>
          <p:cNvPr id="31751" name="Content Placeholder 2"/>
          <p:cNvSpPr txBox="1">
            <a:spLocks/>
          </p:cNvSpPr>
          <p:nvPr/>
        </p:nvSpPr>
        <p:spPr bwMode="auto">
          <a:xfrm>
            <a:off x="6400800" y="3509963"/>
            <a:ext cx="2519363" cy="27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517" indent="-187517" algn="l" eaLnBrk="1" hangingPunct="1">
              <a:spcBef>
                <a:spcPts val="1050"/>
              </a:spcBef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lvl="1" indent="-187325" algn="l" eaLnBrk="0" hangingPunct="0">
              <a:spcBef>
                <a:spcPts val="1050"/>
              </a:spcBef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Symbol" charset="2"/>
                <a:sym typeface="Gill Sans Light" charset="0"/>
              </a:defRPr>
            </a:lvl2pPr>
            <a:lvl3pPr marL="776288" indent="-187325" algn="l" eaLnBrk="0" hangingPunct="0">
              <a:spcBef>
                <a:spcPts val="2250"/>
              </a:spcBef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dirty="0"/>
              <a:t>High B increases losses of electrons and reduce max. energy by IC. </a:t>
            </a:r>
          </a:p>
          <a:p>
            <a:r>
              <a:rPr lang="en-US" dirty="0"/>
              <a:t>Low B reduces energy of hadronic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-rays because CR escape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01638" y="3789363"/>
            <a:ext cx="2867025" cy="2633662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z="2200" dirty="0" smtClean="0"/>
              <a:t>Primary detection</a:t>
            </a:r>
          </a:p>
          <a:p>
            <a:pPr marL="187517" indent="-187517" eaLnBrk="1" hangingPunct="1">
              <a:spcBef>
                <a:spcPts val="422"/>
              </a:spcBef>
              <a:defRPr/>
            </a:pPr>
            <a:r>
              <a:rPr lang="en-US" sz="2200" dirty="0" smtClean="0"/>
              <a:t>Small effective area</a:t>
            </a:r>
          </a:p>
          <a:p>
            <a:pPr marL="187517" indent="-187517" eaLnBrk="1" hangingPunct="1">
              <a:spcBef>
                <a:spcPts val="422"/>
              </a:spcBef>
              <a:defRPr/>
            </a:pPr>
            <a:r>
              <a:rPr lang="en-US" sz="2200" dirty="0" smtClean="0"/>
              <a:t>Large angular acceptance</a:t>
            </a:r>
          </a:p>
          <a:p>
            <a:pPr marL="187517" indent="-187517" eaLnBrk="1" hangingPunct="1">
              <a:spcBef>
                <a:spcPts val="422"/>
              </a:spcBef>
              <a:defRPr/>
            </a:pPr>
            <a:r>
              <a:rPr lang="en-US" sz="2200" dirty="0" smtClean="0"/>
              <a:t>Large duty-cycle</a:t>
            </a:r>
          </a:p>
          <a:p>
            <a:pPr marL="187517" indent="-187517" eaLnBrk="1" hangingPunct="1">
              <a:spcBef>
                <a:spcPts val="422"/>
              </a:spcBef>
              <a:defRPr/>
            </a:pPr>
            <a:r>
              <a:rPr lang="en-US" sz="2200" dirty="0" smtClean="0"/>
              <a:t>Low background</a:t>
            </a:r>
          </a:p>
          <a:p>
            <a:pPr marL="187517" indent="-187517" eaLnBrk="1" hangingPunct="1">
              <a:spcBef>
                <a:spcPts val="422"/>
              </a:spcBef>
              <a:defRPr/>
            </a:pPr>
            <a:r>
              <a:rPr lang="en-US" sz="2200" dirty="0" smtClean="0"/>
              <a:t>High cost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Gamma Ray astronomy: Satellite or Ground-based?</a:t>
            </a:r>
          </a:p>
        </p:txBody>
      </p:sp>
      <p:sp>
        <p:nvSpPr>
          <p:cNvPr id="28676" name="Rectangle 3"/>
          <p:cNvSpPr>
            <a:spLocks/>
          </p:cNvSpPr>
          <p:nvPr/>
        </p:nvSpPr>
        <p:spPr bwMode="auto">
          <a:xfrm>
            <a:off x="4438650" y="4259263"/>
            <a:ext cx="44735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425"/>
              </a:spcBef>
            </a:pPr>
            <a:r>
              <a:rPr lang="en-US" sz="22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Secondary detection (EAS)</a:t>
            </a:r>
          </a:p>
          <a:p>
            <a:pPr algn="l">
              <a:spcBef>
                <a:spcPts val="425"/>
              </a:spcBef>
            </a:pPr>
            <a:r>
              <a:rPr lang="en-US" sz="22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Large effective area</a:t>
            </a:r>
          </a:p>
          <a:p>
            <a:pPr algn="l">
              <a:spcBef>
                <a:spcPts val="425"/>
              </a:spcBef>
            </a:pPr>
            <a:r>
              <a:rPr lang="en-US" sz="22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Large/small angular acceptance</a:t>
            </a:r>
          </a:p>
          <a:p>
            <a:pPr algn="l">
              <a:spcBef>
                <a:spcPts val="425"/>
              </a:spcBef>
            </a:pPr>
            <a:r>
              <a:rPr lang="en-US" sz="22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Large/small duty-cycle</a:t>
            </a:r>
          </a:p>
          <a:p>
            <a:pPr algn="l">
              <a:spcBef>
                <a:spcPts val="425"/>
              </a:spcBef>
            </a:pPr>
            <a:r>
              <a:rPr lang="en-US" sz="22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High background</a:t>
            </a:r>
          </a:p>
          <a:p>
            <a:pPr algn="l">
              <a:spcBef>
                <a:spcPts val="425"/>
              </a:spcBef>
            </a:pPr>
            <a:r>
              <a:rPr lang="en-US" sz="22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Low cost</a:t>
            </a:r>
          </a:p>
        </p:txBody>
      </p:sp>
      <p:pic>
        <p:nvPicPr>
          <p:cNvPr id="2867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874713"/>
            <a:ext cx="2670175" cy="2490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68413"/>
            <a:ext cx="3074988" cy="2454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660525"/>
            <a:ext cx="2846388" cy="2482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0" name="Rectangle 7"/>
          <p:cNvSpPr>
            <a:spLocks/>
          </p:cNvSpPr>
          <p:nvPr/>
        </p:nvSpPr>
        <p:spPr bwMode="auto">
          <a:xfrm>
            <a:off x="6178550" y="1635125"/>
            <a:ext cx="769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400">
                <a:solidFill>
                  <a:srgbClr val="FFFFFF"/>
                </a:solidFill>
                <a:ea typeface="ＭＳ Ｐゴシック" charset="0"/>
              </a:rPr>
              <a:t>IACTs</a:t>
            </a:r>
          </a:p>
        </p:txBody>
      </p:sp>
      <p:sp>
        <p:nvSpPr>
          <p:cNvPr id="28681" name="Rectangle 8"/>
          <p:cNvSpPr>
            <a:spLocks/>
          </p:cNvSpPr>
          <p:nvPr/>
        </p:nvSpPr>
        <p:spPr bwMode="auto">
          <a:xfrm>
            <a:off x="3413125" y="1233488"/>
            <a:ext cx="1423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400">
                <a:solidFill>
                  <a:srgbClr val="FFFFFF"/>
                </a:solidFill>
                <a:ea typeface="ＭＳ Ｐゴシック" charset="0"/>
              </a:rPr>
              <a:t>Air shower</a:t>
            </a:r>
          </a:p>
          <a:p>
            <a:r>
              <a:rPr lang="en-US" sz="2400">
                <a:solidFill>
                  <a:srgbClr val="FFFFFF"/>
                </a:solidFill>
                <a:ea typeface="ＭＳ Ｐゴシック" charset="0"/>
              </a:rPr>
              <a:t>arrays</a:t>
            </a:r>
          </a:p>
        </p:txBody>
      </p:sp>
      <p:sp>
        <p:nvSpPr>
          <p:cNvPr id="28682" name="Rectangle 9"/>
          <p:cNvSpPr>
            <a:spLocks/>
          </p:cNvSpPr>
          <p:nvPr/>
        </p:nvSpPr>
        <p:spPr bwMode="auto">
          <a:xfrm>
            <a:off x="-220663" y="3357563"/>
            <a:ext cx="326707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200">
                <a:solidFill>
                  <a:srgbClr val="6E0500"/>
                </a:solidFill>
                <a:ea typeface="ＭＳ Ｐゴシック" charset="0"/>
              </a:rPr>
              <a:t>~20 MeV − ~300 GeV</a:t>
            </a:r>
          </a:p>
        </p:txBody>
      </p:sp>
      <p:sp>
        <p:nvSpPr>
          <p:cNvPr id="28683" name="Rectangle 10"/>
          <p:cNvSpPr>
            <a:spLocks/>
          </p:cNvSpPr>
          <p:nvPr/>
        </p:nvSpPr>
        <p:spPr bwMode="auto">
          <a:xfrm>
            <a:off x="6586538" y="1301750"/>
            <a:ext cx="242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200">
                <a:solidFill>
                  <a:srgbClr val="6E0500"/>
                </a:solidFill>
                <a:ea typeface="ＭＳ Ｐゴシック" charset="0"/>
              </a:rPr>
              <a:t>~50 GeV − ~50 TeV</a:t>
            </a:r>
          </a:p>
        </p:txBody>
      </p:sp>
      <p:sp>
        <p:nvSpPr>
          <p:cNvPr id="28684" name="Rectangle 11"/>
          <p:cNvSpPr>
            <a:spLocks/>
          </p:cNvSpPr>
          <p:nvPr/>
        </p:nvSpPr>
        <p:spPr bwMode="auto">
          <a:xfrm>
            <a:off x="3421063" y="3760788"/>
            <a:ext cx="2033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200">
                <a:solidFill>
                  <a:srgbClr val="6E0500"/>
                </a:solidFill>
                <a:ea typeface="ＭＳ Ｐゴシック" charset="0"/>
              </a:rPr>
              <a:t>1 TeV and above</a:t>
            </a:r>
          </a:p>
        </p:txBody>
      </p:sp>
      <p:sp>
        <p:nvSpPr>
          <p:cNvPr id="28685" name="Rectangle 12"/>
          <p:cNvSpPr>
            <a:spLocks/>
          </p:cNvSpPr>
          <p:nvPr/>
        </p:nvSpPr>
        <p:spPr bwMode="auto">
          <a:xfrm>
            <a:off x="338138" y="798513"/>
            <a:ext cx="1800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3200" b="1">
                <a:solidFill>
                  <a:srgbClr val="98B7FE"/>
                </a:solidFill>
                <a:latin typeface="Helvetica Neue" charset="0"/>
                <a:ea typeface="ＭＳ Ｐゴシック" charset="0"/>
                <a:sym typeface="Helvetica Neue" charset="0"/>
              </a:rPr>
              <a:t>Satellites</a:t>
            </a:r>
          </a:p>
        </p:txBody>
      </p:sp>
      <p:sp>
        <p:nvSpPr>
          <p:cNvPr id="28686" name="Line 13"/>
          <p:cNvSpPr>
            <a:spLocks noChangeShapeType="1"/>
          </p:cNvSpPr>
          <p:nvPr/>
        </p:nvSpPr>
        <p:spPr bwMode="auto">
          <a:xfrm>
            <a:off x="3059113" y="946150"/>
            <a:ext cx="26987" cy="5376863"/>
          </a:xfrm>
          <a:prstGeom prst="line">
            <a:avLst/>
          </a:prstGeom>
          <a:noFill/>
          <a:ln w="88900">
            <a:solidFill>
              <a:srgbClr val="7CA5D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8687" name="Rectangle 14"/>
          <p:cNvSpPr>
            <a:spLocks/>
          </p:cNvSpPr>
          <p:nvPr/>
        </p:nvSpPr>
        <p:spPr bwMode="auto">
          <a:xfrm>
            <a:off x="3649663" y="798513"/>
            <a:ext cx="48037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3200" b="1">
                <a:solidFill>
                  <a:srgbClr val="001F67"/>
                </a:solidFill>
                <a:latin typeface="Helvetica Neue" charset="0"/>
                <a:ea typeface="ＭＳ Ｐゴシック" charset="0"/>
                <a:sym typeface="Helvetica Neue" charset="0"/>
              </a:rPr>
              <a:t>Ground-based detectors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855788"/>
            <a:ext cx="84486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2478088" y="3068638"/>
            <a:ext cx="50323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Arial Bold" charset="0"/>
                <a:ea typeface="ＭＳ Ｐゴシック" charset="0"/>
                <a:sym typeface="Arial Bold" charset="0"/>
              </a:rPr>
              <a:t>STACEE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 rot="10800000">
            <a:off x="2076450" y="3086100"/>
            <a:ext cx="342900" cy="396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977900" y="2876550"/>
            <a:ext cx="5921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Arial Bold" charset="0"/>
                <a:ea typeface="ＭＳ Ｐゴシック" charset="0"/>
                <a:sym typeface="Arial Bold" charset="0"/>
              </a:rPr>
              <a:t>MILAGRO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1677988" y="2916238"/>
            <a:ext cx="322262" cy="165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6632575" y="2589213"/>
            <a:ext cx="65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Arial Bold" charset="0"/>
                <a:ea typeface="ＭＳ Ｐゴシック" charset="0"/>
                <a:sym typeface="Arial Bold" charset="0"/>
              </a:rPr>
              <a:t>TIBET</a:t>
            </a:r>
          </a:p>
          <a:p>
            <a:r>
              <a:rPr lang="en-US" sz="1000">
                <a:solidFill>
                  <a:srgbClr val="FFFF00"/>
                </a:solidFill>
                <a:latin typeface="Arial Bold" charset="0"/>
                <a:ea typeface="ＭＳ Ｐゴシック" charset="0"/>
                <a:sym typeface="Arial Bold" charset="0"/>
              </a:rPr>
              <a:t>ARGO-YBJ</a:t>
            </a: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6959600" y="3506788"/>
            <a:ext cx="3333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Arial Bold" charset="0"/>
                <a:ea typeface="ＭＳ Ｐゴシック" charset="0"/>
                <a:sym typeface="Arial Bold" charset="0"/>
              </a:rPr>
              <a:t>PACT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6796088" y="2911475"/>
            <a:ext cx="133350" cy="3016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H="1">
            <a:off x="6594475" y="3541713"/>
            <a:ext cx="331788" cy="2063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rot="10800000">
            <a:off x="6550025" y="3705225"/>
            <a:ext cx="298450" cy="1349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9707" name="Rectangle 11"/>
          <p:cNvSpPr>
            <a:spLocks/>
          </p:cNvSpPr>
          <p:nvPr/>
        </p:nvSpPr>
        <p:spPr bwMode="auto">
          <a:xfrm>
            <a:off x="6858000" y="3836988"/>
            <a:ext cx="5349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Arial Bold" charset="0"/>
                <a:ea typeface="ＭＳ Ｐゴシック" charset="0"/>
                <a:sym typeface="Arial Bold" charset="0"/>
              </a:rPr>
              <a:t>GRAPES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6118225" y="3308350"/>
            <a:ext cx="323850" cy="920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29709" name="Rectangle 13"/>
          <p:cNvSpPr>
            <a:spLocks/>
          </p:cNvSpPr>
          <p:nvPr/>
        </p:nvSpPr>
        <p:spPr bwMode="auto">
          <a:xfrm>
            <a:off x="5592763" y="3230563"/>
            <a:ext cx="45243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Arial Bold" charset="0"/>
                <a:ea typeface="ＭＳ Ｐゴシック" charset="0"/>
                <a:sym typeface="Arial Bold" charset="0"/>
              </a:rPr>
              <a:t>TACTIC</a:t>
            </a:r>
          </a:p>
        </p:txBody>
      </p:sp>
      <p:pic>
        <p:nvPicPr>
          <p:cNvPr id="29710" name="Picture 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31140" b="31772"/>
          <a:stretch>
            <a:fillRect/>
          </a:stretch>
        </p:blipFill>
        <p:spPr bwMode="auto">
          <a:xfrm>
            <a:off x="1911350" y="5629275"/>
            <a:ext cx="29368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Rectangle 15"/>
          <p:cNvSpPr>
            <a:spLocks/>
          </p:cNvSpPr>
          <p:nvPr/>
        </p:nvSpPr>
        <p:spPr bwMode="auto">
          <a:xfrm>
            <a:off x="4113213" y="5684838"/>
            <a:ext cx="384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1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HESS</a:t>
            </a:r>
          </a:p>
        </p:txBody>
      </p:sp>
      <p:grpSp>
        <p:nvGrpSpPr>
          <p:cNvPr id="29712" name="Group 16"/>
          <p:cNvGrpSpPr>
            <a:grpSpLocks/>
          </p:cNvGrpSpPr>
          <p:nvPr/>
        </p:nvGrpSpPr>
        <p:grpSpPr bwMode="auto">
          <a:xfrm>
            <a:off x="5851525" y="5751513"/>
            <a:ext cx="2944813" cy="901700"/>
            <a:chOff x="0" y="0"/>
            <a:chExt cx="2639" cy="809"/>
          </a:xfrm>
        </p:grpSpPr>
        <p:pic>
          <p:nvPicPr>
            <p:cNvPr id="29732" name="Picture 1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5" t="43629" r="7501" b="20361"/>
            <a:stretch>
              <a:fillRect/>
            </a:stretch>
          </p:blipFill>
          <p:spPr bwMode="auto">
            <a:xfrm>
              <a:off x="0" y="0"/>
              <a:ext cx="2639" cy="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3" name="Rectangle 18"/>
            <p:cNvSpPr>
              <a:spLocks/>
            </p:cNvSpPr>
            <p:nvPr/>
          </p:nvSpPr>
          <p:spPr bwMode="auto">
            <a:xfrm>
              <a:off x="161" y="53"/>
              <a:ext cx="73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  <a:latin typeface="Arial Bold" charset="0"/>
                  <a:ea typeface="ＭＳ Ｐゴシック" charset="0"/>
                  <a:sym typeface="Arial Bold" charset="0"/>
                </a:rPr>
                <a:t>CANGAROO</a:t>
              </a:r>
            </a:p>
          </p:txBody>
        </p:sp>
      </p:grpSp>
      <p:grpSp>
        <p:nvGrpSpPr>
          <p:cNvPr id="29713" name="Group 19"/>
          <p:cNvGrpSpPr>
            <a:grpSpLocks/>
          </p:cNvGrpSpPr>
          <p:nvPr/>
        </p:nvGrpSpPr>
        <p:grpSpPr bwMode="auto">
          <a:xfrm>
            <a:off x="6542088" y="874713"/>
            <a:ext cx="2212975" cy="1157287"/>
            <a:chOff x="0" y="48"/>
            <a:chExt cx="1983" cy="1037"/>
          </a:xfrm>
        </p:grpSpPr>
        <p:pic>
          <p:nvPicPr>
            <p:cNvPr id="2" name="Picture 2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96" b="18797"/>
            <a:stretch>
              <a:fillRect/>
            </a:stretch>
          </p:blipFill>
          <p:spPr bwMode="auto">
            <a:xfrm>
              <a:off x="0" y="262"/>
              <a:ext cx="1983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1" name="Rectangle 21"/>
            <p:cNvSpPr>
              <a:spLocks/>
            </p:cNvSpPr>
            <p:nvPr/>
          </p:nvSpPr>
          <p:spPr bwMode="auto">
            <a:xfrm>
              <a:off x="1398" y="48"/>
              <a:ext cx="35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  <a:latin typeface="Arial Bold" charset="0"/>
                  <a:ea typeface="ＭＳ Ｐゴシック" charset="0"/>
                  <a:sym typeface="Arial Bold" charset="0"/>
                </a:rPr>
                <a:t>TIBET</a:t>
              </a:r>
            </a:p>
          </p:txBody>
        </p:sp>
      </p:grpSp>
      <p:grpSp>
        <p:nvGrpSpPr>
          <p:cNvPr id="29714" name="Group 22"/>
          <p:cNvGrpSpPr>
            <a:grpSpLocks/>
          </p:cNvGrpSpPr>
          <p:nvPr/>
        </p:nvGrpSpPr>
        <p:grpSpPr bwMode="auto">
          <a:xfrm>
            <a:off x="352425" y="879475"/>
            <a:ext cx="1985963" cy="1382713"/>
            <a:chOff x="0" y="48"/>
            <a:chExt cx="1779" cy="1238"/>
          </a:xfrm>
        </p:grpSpPr>
        <p:pic>
          <p:nvPicPr>
            <p:cNvPr id="3" name="Picture 2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23146" r="3471" b="4628"/>
            <a:stretch>
              <a:fillRect/>
            </a:stretch>
          </p:blipFill>
          <p:spPr bwMode="auto">
            <a:xfrm>
              <a:off x="0" y="257"/>
              <a:ext cx="1779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9" name="Rectangle 24"/>
            <p:cNvSpPr>
              <a:spLocks/>
            </p:cNvSpPr>
            <p:nvPr/>
          </p:nvSpPr>
          <p:spPr bwMode="auto">
            <a:xfrm>
              <a:off x="146" y="48"/>
              <a:ext cx="5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  <a:latin typeface="Arial Bold" charset="0"/>
                  <a:ea typeface="ＭＳ Ｐゴシック" charset="0"/>
                  <a:sym typeface="Arial Bold" charset="0"/>
                </a:rPr>
                <a:t>MILAGRO</a:t>
              </a:r>
            </a:p>
          </p:txBody>
        </p:sp>
      </p:grpSp>
      <p:grpSp>
        <p:nvGrpSpPr>
          <p:cNvPr id="29715" name="Group 25"/>
          <p:cNvGrpSpPr>
            <a:grpSpLocks/>
          </p:cNvGrpSpPr>
          <p:nvPr/>
        </p:nvGrpSpPr>
        <p:grpSpPr bwMode="auto">
          <a:xfrm>
            <a:off x="2505075" y="1117600"/>
            <a:ext cx="1911350" cy="979488"/>
            <a:chOff x="9" y="48"/>
            <a:chExt cx="1712" cy="878"/>
          </a:xfrm>
        </p:grpSpPr>
        <p:pic>
          <p:nvPicPr>
            <p:cNvPr id="29726" name="Picture 2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" y="220"/>
              <a:ext cx="1712" cy="7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7"/>
            <p:cNvSpPr>
              <a:spLocks/>
            </p:cNvSpPr>
            <p:nvPr/>
          </p:nvSpPr>
          <p:spPr bwMode="auto">
            <a:xfrm>
              <a:off x="42" y="48"/>
              <a:ext cx="49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100">
                  <a:solidFill>
                    <a:schemeClr val="tx1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STACEE</a:t>
              </a:r>
            </a:p>
          </p:txBody>
        </p:sp>
      </p:grpSp>
      <p:grpSp>
        <p:nvGrpSpPr>
          <p:cNvPr id="29716" name="Group 28"/>
          <p:cNvGrpSpPr>
            <a:grpSpLocks/>
          </p:cNvGrpSpPr>
          <p:nvPr/>
        </p:nvGrpSpPr>
        <p:grpSpPr bwMode="auto">
          <a:xfrm>
            <a:off x="6429375" y="4002088"/>
            <a:ext cx="2389188" cy="1030287"/>
            <a:chOff x="0" y="0"/>
            <a:chExt cx="2141" cy="922"/>
          </a:xfrm>
        </p:grpSpPr>
        <p:pic>
          <p:nvPicPr>
            <p:cNvPr id="29724" name="Picture 2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35" b="18355"/>
            <a:stretch>
              <a:fillRect/>
            </a:stretch>
          </p:blipFill>
          <p:spPr bwMode="auto">
            <a:xfrm>
              <a:off x="0" y="0"/>
              <a:ext cx="2141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5" name="Rectangle 30"/>
            <p:cNvSpPr>
              <a:spLocks/>
            </p:cNvSpPr>
            <p:nvPr/>
          </p:nvSpPr>
          <p:spPr bwMode="auto">
            <a:xfrm>
              <a:off x="168" y="79"/>
              <a:ext cx="44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100">
                  <a:solidFill>
                    <a:srgbClr val="D9F1FF"/>
                  </a:solidFill>
                  <a:latin typeface="Arial Bold" charset="0"/>
                  <a:ea typeface="ＭＳ Ｐゴシック" charset="0"/>
                  <a:sym typeface="Arial Bold" charset="0"/>
                </a:rPr>
                <a:t>TACTIC</a:t>
              </a:r>
            </a:p>
          </p:txBody>
        </p:sp>
      </p:grpSp>
      <p:pic>
        <p:nvPicPr>
          <p:cNvPr id="29727" name="Picture 3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83038"/>
            <a:ext cx="2435225" cy="8064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8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Ground based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instruments</a:t>
            </a:r>
          </a:p>
        </p:txBody>
      </p:sp>
      <p:sp>
        <p:nvSpPr>
          <p:cNvPr id="29719" name="Rectangle 33"/>
          <p:cNvSpPr>
            <a:spLocks/>
          </p:cNvSpPr>
          <p:nvPr/>
        </p:nvSpPr>
        <p:spPr bwMode="auto">
          <a:xfrm>
            <a:off x="4724400" y="1098550"/>
            <a:ext cx="46196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1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MAGIC</a:t>
            </a:r>
          </a:p>
        </p:txBody>
      </p:sp>
      <p:grpSp>
        <p:nvGrpSpPr>
          <p:cNvPr id="29730" name="Group 34"/>
          <p:cNvGrpSpPr>
            <a:grpSpLocks/>
          </p:cNvGrpSpPr>
          <p:nvPr/>
        </p:nvGrpSpPr>
        <p:grpSpPr bwMode="auto">
          <a:xfrm>
            <a:off x="4554538" y="1204913"/>
            <a:ext cx="1955800" cy="1581150"/>
            <a:chOff x="0" y="0"/>
            <a:chExt cx="1752" cy="1416"/>
          </a:xfrm>
        </p:grpSpPr>
        <p:pic>
          <p:nvPicPr>
            <p:cNvPr id="29722" name="Picture 3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1" r="3299"/>
            <a:stretch>
              <a:fillRect/>
            </a:stretch>
          </p:blipFill>
          <p:spPr bwMode="auto">
            <a:xfrm>
              <a:off x="76" y="79"/>
              <a:ext cx="1593" cy="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36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52" cy="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21" name="Rectangle 37"/>
          <p:cNvSpPr>
            <a:spLocks/>
          </p:cNvSpPr>
          <p:nvPr/>
        </p:nvSpPr>
        <p:spPr bwMode="auto">
          <a:xfrm>
            <a:off x="2322513" y="4054475"/>
            <a:ext cx="60483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1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VERITAS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97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7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Imaging Atmospheric Cherenkov Telescopes (IACTs)</a:t>
            </a:r>
          </a:p>
        </p:txBody>
      </p:sp>
      <p:sp>
        <p:nvSpPr>
          <p:cNvPr id="30723" name="AutoShape 2"/>
          <p:cNvSpPr>
            <a:spLocks/>
          </p:cNvSpPr>
          <p:nvPr/>
        </p:nvSpPr>
        <p:spPr bwMode="auto">
          <a:xfrm rot="10800000" flipH="1">
            <a:off x="231775" y="4773613"/>
            <a:ext cx="5500688" cy="1217612"/>
          </a:xfrm>
          <a:custGeom>
            <a:avLst/>
            <a:gdLst>
              <a:gd name="T0" fmla="*/ 0 w 21600"/>
              <a:gd name="T1" fmla="*/ 0 h 21600"/>
              <a:gd name="T2" fmla="*/ 3120 w 21600"/>
              <a:gd name="T3" fmla="*/ 21600 h 21600"/>
              <a:gd name="T4" fmla="*/ 18480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339933"/>
              </a:gs>
              <a:gs pos="100000">
                <a:srgbClr val="184718"/>
              </a:gs>
            </a:gsLst>
            <a:lin ang="5400000" scaled="1"/>
          </a:gra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24" name="Line 3"/>
          <p:cNvSpPr>
            <a:spLocks noChangeShapeType="1"/>
          </p:cNvSpPr>
          <p:nvPr/>
        </p:nvSpPr>
        <p:spPr bwMode="auto">
          <a:xfrm>
            <a:off x="2949575" y="927100"/>
            <a:ext cx="1588" cy="728663"/>
          </a:xfrm>
          <a:prstGeom prst="line">
            <a:avLst/>
          </a:prstGeom>
          <a:noFill/>
          <a:ln w="12700">
            <a:solidFill>
              <a:srgbClr val="7373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25" name="Line 4"/>
          <p:cNvSpPr>
            <a:spLocks noChangeShapeType="1"/>
          </p:cNvSpPr>
          <p:nvPr/>
        </p:nvSpPr>
        <p:spPr bwMode="auto">
          <a:xfrm>
            <a:off x="395288" y="2500313"/>
            <a:ext cx="49212" cy="283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26" name="Rectangle 5"/>
          <p:cNvSpPr>
            <a:spLocks/>
          </p:cNvSpPr>
          <p:nvPr/>
        </p:nvSpPr>
        <p:spPr bwMode="auto">
          <a:xfrm>
            <a:off x="477838" y="2632075"/>
            <a:ext cx="1174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988" algn="l"/>
            <a:r>
              <a:rPr lang="en-US" sz="1400">
                <a:solidFill>
                  <a:srgbClr val="0E234B"/>
                </a:solidFill>
                <a:latin typeface="Arial Bold" charset="0"/>
                <a:ea typeface="ＭＳ Ｐゴシック" charset="0"/>
                <a:sym typeface="Arial Bold" charset="0"/>
              </a:rPr>
              <a:t>~ 10 km</a:t>
            </a:r>
          </a:p>
        </p:txBody>
      </p:sp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7" t="23024" r="33727"/>
          <a:stretch>
            <a:fillRect/>
          </a:stretch>
        </p:blipFill>
        <p:spPr bwMode="auto">
          <a:xfrm>
            <a:off x="233363" y="1695450"/>
            <a:ext cx="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7"/>
          <p:cNvSpPr>
            <a:spLocks/>
          </p:cNvSpPr>
          <p:nvPr/>
        </p:nvSpPr>
        <p:spPr bwMode="auto">
          <a:xfrm>
            <a:off x="3340100" y="1746250"/>
            <a:ext cx="11525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988" algn="l"/>
            <a:r>
              <a:rPr lang="en-US" sz="1400">
                <a:solidFill>
                  <a:srgbClr val="0E234B"/>
                </a:solidFill>
                <a:latin typeface="Arial Bold" charset="0"/>
                <a:ea typeface="ＭＳ Ｐゴシック" charset="0"/>
                <a:sym typeface="Arial Bold" charset="0"/>
              </a:rPr>
              <a:t>Particle</a:t>
            </a:r>
          </a:p>
          <a:p>
            <a:pPr marL="26988" algn="l"/>
            <a:r>
              <a:rPr lang="en-US" sz="1400">
                <a:solidFill>
                  <a:srgbClr val="0E234B"/>
                </a:solidFill>
                <a:latin typeface="Arial Bold" charset="0"/>
                <a:ea typeface="ＭＳ Ｐゴシック" charset="0"/>
                <a:sym typeface="Arial Bold" charset="0"/>
              </a:rPr>
              <a:t>shower</a:t>
            </a:r>
          </a:p>
        </p:txBody>
      </p:sp>
      <p:sp>
        <p:nvSpPr>
          <p:cNvPr id="30729" name="AutoShape 8"/>
          <p:cNvSpPr>
            <a:spLocks/>
          </p:cNvSpPr>
          <p:nvPr/>
        </p:nvSpPr>
        <p:spPr bwMode="auto">
          <a:xfrm>
            <a:off x="1049338" y="2630488"/>
            <a:ext cx="3838575" cy="2740025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99CCFF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30" name="Oval 9"/>
          <p:cNvSpPr>
            <a:spLocks/>
          </p:cNvSpPr>
          <p:nvPr/>
        </p:nvSpPr>
        <p:spPr bwMode="auto">
          <a:xfrm>
            <a:off x="1057275" y="4935538"/>
            <a:ext cx="3829050" cy="892175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31" name="Line 10"/>
          <p:cNvSpPr>
            <a:spLocks noChangeShapeType="1"/>
          </p:cNvSpPr>
          <p:nvPr/>
        </p:nvSpPr>
        <p:spPr bwMode="auto">
          <a:xfrm>
            <a:off x="2949575" y="2751138"/>
            <a:ext cx="1588" cy="2555875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32" name="AutoShape 11"/>
          <p:cNvSpPr>
            <a:spLocks/>
          </p:cNvSpPr>
          <p:nvPr/>
        </p:nvSpPr>
        <p:spPr bwMode="auto">
          <a:xfrm rot="-3360000">
            <a:off x="815975" y="3565525"/>
            <a:ext cx="2114550" cy="3810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988" algn="l"/>
            <a:r>
              <a:rPr lang="en-US" sz="1300">
                <a:solidFill>
                  <a:srgbClr val="0E234B"/>
                </a:solidFill>
                <a:latin typeface="Arial Bold" charset="0"/>
                <a:ea typeface="ＭＳ Ｐゴシック" charset="0"/>
                <a:sym typeface="Arial Bold" charset="0"/>
              </a:rPr>
              <a:t>Cherenkov light</a:t>
            </a:r>
          </a:p>
        </p:txBody>
      </p:sp>
      <p:sp>
        <p:nvSpPr>
          <p:cNvPr id="30733" name="Line 12"/>
          <p:cNvSpPr>
            <a:spLocks noChangeShapeType="1"/>
          </p:cNvSpPr>
          <p:nvPr/>
        </p:nvSpPr>
        <p:spPr bwMode="auto">
          <a:xfrm>
            <a:off x="1162050" y="5340350"/>
            <a:ext cx="15875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34" name="Rectangle 13"/>
          <p:cNvSpPr>
            <a:spLocks/>
          </p:cNvSpPr>
          <p:nvPr/>
        </p:nvSpPr>
        <p:spPr bwMode="auto">
          <a:xfrm>
            <a:off x="1679575" y="5008563"/>
            <a:ext cx="8715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988" algn="l"/>
            <a:r>
              <a:rPr lang="en-US" sz="1000">
                <a:solidFill>
                  <a:srgbClr val="0E234B"/>
                </a:solidFill>
                <a:latin typeface="Arial Bold" charset="0"/>
                <a:ea typeface="ＭＳ Ｐゴシック" charset="0"/>
                <a:sym typeface="Arial Bold" charset="0"/>
              </a:rPr>
              <a:t>~ 120 m</a:t>
            </a:r>
          </a:p>
        </p:txBody>
      </p:sp>
      <p:sp>
        <p:nvSpPr>
          <p:cNvPr id="30735" name="AutoShape 14"/>
          <p:cNvSpPr>
            <a:spLocks/>
          </p:cNvSpPr>
          <p:nvPr/>
        </p:nvSpPr>
        <p:spPr bwMode="auto">
          <a:xfrm>
            <a:off x="2968625" y="2589213"/>
            <a:ext cx="827088" cy="2563812"/>
          </a:xfrm>
          <a:custGeom>
            <a:avLst/>
            <a:gdLst>
              <a:gd name="T0" fmla="*/ 0 w 21600"/>
              <a:gd name="T1" fmla="*/ 0 h 21600"/>
              <a:gd name="T2" fmla="*/ 5486 w 21600"/>
              <a:gd name="T3" fmla="*/ 21600 h 21600"/>
              <a:gd name="T4" fmla="*/ 21600 w 21600"/>
              <a:gd name="T5" fmla="*/ 21514 h 21600"/>
              <a:gd name="T6" fmla="*/ 0 w 21600"/>
              <a:gd name="T7" fmla="*/ 0 h 21600"/>
              <a:gd name="T8" fmla="*/ 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5486" y="21600"/>
                </a:lnTo>
                <a:lnTo>
                  <a:pt x="21600" y="21514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36" name="AutoShape 15"/>
          <p:cNvSpPr>
            <a:spLocks/>
          </p:cNvSpPr>
          <p:nvPr/>
        </p:nvSpPr>
        <p:spPr bwMode="auto">
          <a:xfrm>
            <a:off x="3189288" y="4529138"/>
            <a:ext cx="628650" cy="646112"/>
          </a:xfrm>
          <a:custGeom>
            <a:avLst/>
            <a:gdLst>
              <a:gd name="T0" fmla="*/ 0 w 21600"/>
              <a:gd name="T1" fmla="*/ 21261 h 21600"/>
              <a:gd name="T2" fmla="*/ 12116 w 21600"/>
              <a:gd name="T3" fmla="*/ 0 h 21600"/>
              <a:gd name="T4" fmla="*/ 21600 w 21600"/>
              <a:gd name="T5" fmla="*/ 21600 h 21600"/>
              <a:gd name="T6" fmla="*/ 0 w 21600"/>
              <a:gd name="T7" fmla="*/ 21261 h 21600"/>
              <a:gd name="T8" fmla="*/ 0 w 21600"/>
              <a:gd name="T9" fmla="*/ 2126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261"/>
                </a:moveTo>
                <a:lnTo>
                  <a:pt x="12116" y="0"/>
                </a:lnTo>
                <a:lnTo>
                  <a:pt x="21600" y="21600"/>
                </a:lnTo>
                <a:lnTo>
                  <a:pt x="0" y="21261"/>
                </a:lnTo>
                <a:close/>
                <a:moveTo>
                  <a:pt x="0" y="21261"/>
                </a:moveTo>
              </a:path>
            </a:pathLst>
          </a:custGeom>
          <a:gradFill rotWithShape="0">
            <a:gsLst>
              <a:gs pos="0">
                <a:srgbClr val="535252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37" name="AutoShape 16"/>
          <p:cNvSpPr>
            <a:spLocks/>
          </p:cNvSpPr>
          <p:nvPr/>
        </p:nvSpPr>
        <p:spPr bwMode="auto">
          <a:xfrm rot="-59999">
            <a:off x="3279775" y="5187950"/>
            <a:ext cx="436563" cy="84138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38" name="AutoShape 17"/>
          <p:cNvSpPr>
            <a:spLocks/>
          </p:cNvSpPr>
          <p:nvPr/>
        </p:nvSpPr>
        <p:spPr bwMode="auto">
          <a:xfrm rot="-59999">
            <a:off x="3344863" y="5199063"/>
            <a:ext cx="307975" cy="603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39" name="AutoShape 18"/>
          <p:cNvSpPr>
            <a:spLocks/>
          </p:cNvSpPr>
          <p:nvPr/>
        </p:nvSpPr>
        <p:spPr bwMode="auto">
          <a:xfrm rot="-59999">
            <a:off x="3216275" y="5133975"/>
            <a:ext cx="554038" cy="11747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0" name="AutoShape 19"/>
          <p:cNvSpPr>
            <a:spLocks/>
          </p:cNvSpPr>
          <p:nvPr/>
        </p:nvSpPr>
        <p:spPr bwMode="auto">
          <a:xfrm rot="-59999">
            <a:off x="3297238" y="5149850"/>
            <a:ext cx="392112" cy="825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1" name="AutoShape 20"/>
          <p:cNvSpPr>
            <a:spLocks/>
          </p:cNvSpPr>
          <p:nvPr/>
        </p:nvSpPr>
        <p:spPr bwMode="auto">
          <a:xfrm rot="-59999">
            <a:off x="3165475" y="5122863"/>
            <a:ext cx="644525" cy="103187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7 h 19679"/>
              <a:gd name="T4" fmla="*/ 2882 w 19679"/>
              <a:gd name="T5" fmla="*/ 16797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2" name="AutoShape 21"/>
          <p:cNvSpPr>
            <a:spLocks/>
          </p:cNvSpPr>
          <p:nvPr/>
        </p:nvSpPr>
        <p:spPr bwMode="auto">
          <a:xfrm rot="-59999">
            <a:off x="3260725" y="5137150"/>
            <a:ext cx="455613" cy="730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3" name="AutoShape 22"/>
          <p:cNvSpPr>
            <a:spLocks/>
          </p:cNvSpPr>
          <p:nvPr/>
        </p:nvSpPr>
        <p:spPr bwMode="auto">
          <a:xfrm rot="-59999">
            <a:off x="3405188" y="4422775"/>
            <a:ext cx="185737" cy="134938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2700 h 21600"/>
              <a:gd name="T4" fmla="*/ 0 w 21600"/>
              <a:gd name="T5" fmla="*/ 18900 h 21600"/>
              <a:gd name="T6" fmla="*/ 10800 w 21600"/>
              <a:gd name="T7" fmla="*/ 21600 h 21600"/>
              <a:gd name="T8" fmla="*/ 21600 w 21600"/>
              <a:gd name="T9" fmla="*/ 18900 h 21600"/>
              <a:gd name="T10" fmla="*/ 21600 w 21600"/>
              <a:gd name="T11" fmla="*/ 2700 h 21600"/>
              <a:gd name="T12" fmla="*/ 10800 w 21600"/>
              <a:gd name="T13" fmla="*/ 0 h 21600"/>
              <a:gd name="T14" fmla="*/ 10800 w 21600"/>
              <a:gd name="T1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4835" y="21600"/>
                  <a:pt x="10800" y="21600"/>
                </a:cubicBezTo>
                <a:cubicBezTo>
                  <a:pt x="16765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solidFill>
            <a:srgbClr val="FFFFFF"/>
          </a:solidFill>
          <a:ln w="12700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4" name="AutoShape 23"/>
          <p:cNvSpPr>
            <a:spLocks/>
          </p:cNvSpPr>
          <p:nvPr/>
        </p:nvSpPr>
        <p:spPr bwMode="auto">
          <a:xfrm rot="-59999">
            <a:off x="3403600" y="4422775"/>
            <a:ext cx="185738" cy="34925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C0C0C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5" name="AutoShape 24"/>
          <p:cNvSpPr>
            <a:spLocks/>
          </p:cNvSpPr>
          <p:nvPr/>
        </p:nvSpPr>
        <p:spPr bwMode="auto">
          <a:xfrm rot="-59999">
            <a:off x="3403600" y="4440238"/>
            <a:ext cx="185738" cy="1746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2160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11929"/>
                  <a:pt x="4835" y="21600"/>
                  <a:pt x="10800" y="21600"/>
                </a:cubicBezTo>
                <a:cubicBezTo>
                  <a:pt x="16765" y="21600"/>
                  <a:pt x="21600" y="11929"/>
                  <a:pt x="21600" y="0"/>
                </a:cubicBezTo>
              </a:path>
            </a:pathLst>
          </a:custGeom>
          <a:noFill/>
          <a:ln w="12700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6" name="AutoShape 25"/>
          <p:cNvSpPr>
            <a:spLocks/>
          </p:cNvSpPr>
          <p:nvPr/>
        </p:nvSpPr>
        <p:spPr bwMode="auto">
          <a:xfrm rot="-59999">
            <a:off x="3405188" y="4457700"/>
            <a:ext cx="185737" cy="825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47" name="Line 26"/>
          <p:cNvSpPr>
            <a:spLocks noChangeShapeType="1"/>
          </p:cNvSpPr>
          <p:nvPr/>
        </p:nvSpPr>
        <p:spPr bwMode="auto">
          <a:xfrm rot="10800000" flipH="1">
            <a:off x="3157538" y="4532313"/>
            <a:ext cx="242887" cy="636587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48" name="Line 27"/>
          <p:cNvSpPr>
            <a:spLocks noChangeShapeType="1"/>
          </p:cNvSpPr>
          <p:nvPr/>
        </p:nvSpPr>
        <p:spPr bwMode="auto">
          <a:xfrm rot="10800000">
            <a:off x="3487738" y="4540250"/>
            <a:ext cx="11112" cy="682625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49" name="Line 28"/>
          <p:cNvSpPr>
            <a:spLocks noChangeShapeType="1"/>
          </p:cNvSpPr>
          <p:nvPr/>
        </p:nvSpPr>
        <p:spPr bwMode="auto">
          <a:xfrm rot="10800000">
            <a:off x="3587750" y="4546600"/>
            <a:ext cx="222250" cy="6096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50" name="AutoShape 29"/>
          <p:cNvSpPr>
            <a:spLocks/>
          </p:cNvSpPr>
          <p:nvPr/>
        </p:nvSpPr>
        <p:spPr bwMode="auto">
          <a:xfrm>
            <a:off x="3252788" y="5368925"/>
            <a:ext cx="509587" cy="17145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5400 h 21600"/>
              <a:gd name="T4" fmla="*/ 0 w 21600"/>
              <a:gd name="T5" fmla="*/ 16200 h 21600"/>
              <a:gd name="T6" fmla="*/ 10800 w 21600"/>
              <a:gd name="T7" fmla="*/ 21600 h 21600"/>
              <a:gd name="T8" fmla="*/ 21600 w 21600"/>
              <a:gd name="T9" fmla="*/ 16200 h 21600"/>
              <a:gd name="T10" fmla="*/ 21600 w 21600"/>
              <a:gd name="T11" fmla="*/ 5400 h 21600"/>
              <a:gd name="T12" fmla="*/ 10800 w 21600"/>
              <a:gd name="T13" fmla="*/ 0 h 21600"/>
              <a:gd name="T14" fmla="*/ 10800 w 21600"/>
              <a:gd name="T1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2418"/>
                  <a:pt x="0" y="5400"/>
                </a:cubicBezTo>
                <a:lnTo>
                  <a:pt x="0" y="16200"/>
                </a:lnTo>
                <a:cubicBezTo>
                  <a:pt x="0" y="19182"/>
                  <a:pt x="4835" y="21600"/>
                  <a:pt x="10800" y="21600"/>
                </a:cubicBezTo>
                <a:cubicBezTo>
                  <a:pt x="16765" y="21600"/>
                  <a:pt x="21600" y="19182"/>
                  <a:pt x="21600" y="16200"/>
                </a:cubicBezTo>
                <a:lnTo>
                  <a:pt x="21600" y="5400"/>
                </a:lnTo>
                <a:cubicBezTo>
                  <a:pt x="21600" y="2418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solidFill>
            <a:srgbClr val="FFFFFF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1" name="AutoShape 30"/>
          <p:cNvSpPr>
            <a:spLocks/>
          </p:cNvSpPr>
          <p:nvPr/>
        </p:nvSpPr>
        <p:spPr bwMode="auto">
          <a:xfrm>
            <a:off x="3252788" y="5368925"/>
            <a:ext cx="509587" cy="85725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2" name="AutoShape 31"/>
          <p:cNvSpPr>
            <a:spLocks/>
          </p:cNvSpPr>
          <p:nvPr/>
        </p:nvSpPr>
        <p:spPr bwMode="auto">
          <a:xfrm>
            <a:off x="3252788" y="5411788"/>
            <a:ext cx="509587" cy="4286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2160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11929"/>
                  <a:pt x="4835" y="21600"/>
                  <a:pt x="10800" y="21600"/>
                </a:cubicBezTo>
                <a:cubicBezTo>
                  <a:pt x="16765" y="21600"/>
                  <a:pt x="21600" y="11929"/>
                  <a:pt x="21600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3" name="Rectangle 32"/>
          <p:cNvSpPr>
            <a:spLocks/>
          </p:cNvSpPr>
          <p:nvPr/>
        </p:nvSpPr>
        <p:spPr bwMode="auto">
          <a:xfrm>
            <a:off x="3252788" y="5454650"/>
            <a:ext cx="509587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4" name="Line 33"/>
          <p:cNvSpPr>
            <a:spLocks noChangeShapeType="1"/>
          </p:cNvSpPr>
          <p:nvPr/>
        </p:nvSpPr>
        <p:spPr bwMode="auto">
          <a:xfrm rot="10800000" flipH="1">
            <a:off x="3390900" y="5245100"/>
            <a:ext cx="114300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55" name="Line 34"/>
          <p:cNvSpPr>
            <a:spLocks noChangeShapeType="1"/>
          </p:cNvSpPr>
          <p:nvPr/>
        </p:nvSpPr>
        <p:spPr bwMode="auto">
          <a:xfrm>
            <a:off x="3509963" y="5249863"/>
            <a:ext cx="98425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56" name="Line 35"/>
          <p:cNvSpPr>
            <a:spLocks noChangeShapeType="1"/>
          </p:cNvSpPr>
          <p:nvPr/>
        </p:nvSpPr>
        <p:spPr bwMode="auto">
          <a:xfrm rot="10800000" flipH="1">
            <a:off x="3378200" y="5295900"/>
            <a:ext cx="46038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30757" name="Line 36"/>
          <p:cNvSpPr>
            <a:spLocks noChangeShapeType="1"/>
          </p:cNvSpPr>
          <p:nvPr/>
        </p:nvSpPr>
        <p:spPr bwMode="auto">
          <a:xfrm rot="10800000">
            <a:off x="3567113" y="5257800"/>
            <a:ext cx="58737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pic>
        <p:nvPicPr>
          <p:cNvPr id="30758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1406525"/>
            <a:ext cx="8397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9" name="Rectangle 38"/>
          <p:cNvSpPr>
            <a:spLocks/>
          </p:cNvSpPr>
          <p:nvPr/>
        </p:nvSpPr>
        <p:spPr bwMode="auto">
          <a:xfrm>
            <a:off x="2949575" y="3076575"/>
            <a:ext cx="5143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988" algn="l"/>
            <a:r>
              <a:rPr lang="en-US" sz="1000">
                <a:solidFill>
                  <a:srgbClr val="0E234B"/>
                </a:solidFill>
                <a:latin typeface="Arial Bold" charset="0"/>
                <a:ea typeface="ＭＳ Ｐゴシック" charset="0"/>
                <a:sym typeface="Arial Bold" charset="0"/>
              </a:rPr>
              <a:t>~ 1</a:t>
            </a:r>
            <a:r>
              <a:rPr lang="en-US" sz="1000" baseline="30000">
                <a:solidFill>
                  <a:srgbClr val="0E234B"/>
                </a:solidFill>
                <a:latin typeface="Arial Bold" charset="0"/>
                <a:ea typeface="ＭＳ Ｐゴシック" charset="0"/>
                <a:sym typeface="Arial Bold" charset="0"/>
              </a:rPr>
              <a:t>o</a:t>
            </a:r>
          </a:p>
        </p:txBody>
      </p:sp>
      <p:sp>
        <p:nvSpPr>
          <p:cNvPr id="30760" name="AutoShape 39"/>
          <p:cNvSpPr>
            <a:spLocks/>
          </p:cNvSpPr>
          <p:nvPr/>
        </p:nvSpPr>
        <p:spPr bwMode="auto">
          <a:xfrm rot="10800000" flipH="1">
            <a:off x="2982913" y="3309938"/>
            <a:ext cx="419100" cy="16351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8069" y="0"/>
                  <a:pt x="15820" y="7752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61" name="Rectangle 40"/>
          <p:cNvSpPr>
            <a:spLocks/>
          </p:cNvSpPr>
          <p:nvPr/>
        </p:nvSpPr>
        <p:spPr bwMode="auto">
          <a:xfrm>
            <a:off x="4572000" y="1027113"/>
            <a:ext cx="417036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Detect the Cherenkov radiation from charged particles in </a:t>
            </a:r>
            <a:r>
              <a:rPr lang="en-US" sz="2100" dirty="0" smtClean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EAS </a:t>
            </a: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mirror reflects and concentrates the light in the camera plane</a:t>
            </a:r>
          </a:p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An image of the shower formed in the camera plane</a:t>
            </a:r>
          </a:p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Cherenkov flash lasts a few nanoseconds. Fast PMTs and readout record the image</a:t>
            </a:r>
          </a:p>
        </p:txBody>
      </p:sp>
      <p:sp>
        <p:nvSpPr>
          <p:cNvPr id="30762" name="Rectangle 41"/>
          <p:cNvSpPr>
            <a:spLocks/>
          </p:cNvSpPr>
          <p:nvPr/>
        </p:nvSpPr>
        <p:spPr bwMode="auto">
          <a:xfrm>
            <a:off x="5608638" y="4732338"/>
            <a:ext cx="35258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Background (cosmic rays induced EAS) orders of magnitude above signal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874838" y="1758950"/>
            <a:ext cx="5616575" cy="3179763"/>
            <a:chOff x="0" y="0"/>
            <a:chExt cx="5032" cy="2848"/>
          </a:xfrm>
        </p:grpSpPr>
        <p:sp>
          <p:nvSpPr>
            <p:cNvPr id="30764" name="Rectangle 43"/>
            <p:cNvSpPr>
              <a:spLocks/>
            </p:cNvSpPr>
            <p:nvPr/>
          </p:nvSpPr>
          <p:spPr bwMode="auto">
            <a:xfrm>
              <a:off x="0" y="0"/>
              <a:ext cx="5032" cy="28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30765" name="Rectangle 44"/>
            <p:cNvSpPr>
              <a:spLocks/>
            </p:cNvSpPr>
            <p:nvPr/>
          </p:nvSpPr>
          <p:spPr bwMode="auto">
            <a:xfrm>
              <a:off x="2760" y="202"/>
              <a:ext cx="181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/>
              <a:r>
                <a:rPr lang="en-US" sz="1700">
                  <a:solidFill>
                    <a:srgbClr val="558E28"/>
                  </a:solidFill>
                  <a:latin typeface="Arial" charset="0"/>
                  <a:ea typeface="ＭＳ Ｐゴシック" charset="0"/>
                  <a:sym typeface="Arial" charset="0"/>
                </a:rPr>
                <a:t>Hadron event</a:t>
              </a:r>
            </a:p>
          </p:txBody>
        </p:sp>
        <p:sp>
          <p:nvSpPr>
            <p:cNvPr id="30766" name="Rectangle 45"/>
            <p:cNvSpPr>
              <a:spLocks/>
            </p:cNvSpPr>
            <p:nvPr/>
          </p:nvSpPr>
          <p:spPr bwMode="auto">
            <a:xfrm>
              <a:off x="230" y="202"/>
              <a:ext cx="181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/>
              <a:r>
                <a:rPr lang="en-US" sz="1700">
                  <a:solidFill>
                    <a:srgbClr val="558E28"/>
                  </a:solidFill>
                  <a:latin typeface="Arial" charset="0"/>
                  <a:ea typeface="ＭＳ Ｐゴシック" charset="0"/>
                  <a:sym typeface="Arial" charset="0"/>
                </a:rPr>
                <a:t>Gamma event</a:t>
              </a:r>
            </a:p>
          </p:txBody>
        </p:sp>
        <p:pic>
          <p:nvPicPr>
            <p:cNvPr id="3076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t="4616" r="20549" b="2309"/>
            <a:stretch>
              <a:fillRect/>
            </a:stretch>
          </p:blipFill>
          <p:spPr bwMode="auto">
            <a:xfrm>
              <a:off x="2533" y="427"/>
              <a:ext cx="2276" cy="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8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6" t="4617" r="20549" b="2309"/>
            <a:stretch>
              <a:fillRect/>
            </a:stretch>
          </p:blipFill>
          <p:spPr bwMode="auto">
            <a:xfrm>
              <a:off x="12" y="424"/>
              <a:ext cx="2257" cy="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Imaging Atmospheric Cherenkov Telescopes (IACTs)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n-US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893763"/>
            <a:ext cx="2670175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893763"/>
            <a:ext cx="267811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5"/>
          <p:cNvSpPr>
            <a:spLocks/>
          </p:cNvSpPr>
          <p:nvPr/>
        </p:nvSpPr>
        <p:spPr bwMode="auto">
          <a:xfrm>
            <a:off x="825500" y="949325"/>
            <a:ext cx="261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gamma 50 GeV</a:t>
            </a:r>
          </a:p>
        </p:txBody>
      </p:sp>
      <p:sp>
        <p:nvSpPr>
          <p:cNvPr id="31751" name="Rectangle 6"/>
          <p:cNvSpPr>
            <a:spLocks/>
          </p:cNvSpPr>
          <p:nvPr/>
        </p:nvSpPr>
        <p:spPr bwMode="auto">
          <a:xfrm>
            <a:off x="5565775" y="949325"/>
            <a:ext cx="2655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proton 100 GeV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/>
          <a:lstStyle/>
          <a:p>
            <a:pPr eaLnBrk="1" hangingPunct="1">
              <a:defRPr/>
            </a:pPr>
            <a:r>
              <a:rPr lang="en-US" smtClean="0"/>
              <a:t>Stereo technique</a:t>
            </a:r>
          </a:p>
        </p:txBody>
      </p:sp>
      <p:grpSp>
        <p:nvGrpSpPr>
          <p:cNvPr id="32771" name="Group 2"/>
          <p:cNvGrpSpPr>
            <a:grpSpLocks/>
          </p:cNvGrpSpPr>
          <p:nvPr/>
        </p:nvGrpSpPr>
        <p:grpSpPr bwMode="auto">
          <a:xfrm>
            <a:off x="-231775" y="246063"/>
            <a:ext cx="7377113" cy="6511925"/>
            <a:chOff x="0" y="0"/>
            <a:chExt cx="6610" cy="5833"/>
          </a:xfrm>
        </p:grpSpPr>
        <p:sp>
          <p:nvSpPr>
            <p:cNvPr id="32774" name="Line 3"/>
            <p:cNvSpPr>
              <a:spLocks noChangeShapeType="1"/>
            </p:cNvSpPr>
            <p:nvPr/>
          </p:nvSpPr>
          <p:spPr bwMode="auto">
            <a:xfrm>
              <a:off x="3270" y="0"/>
              <a:ext cx="0" cy="795"/>
            </a:xfrm>
            <a:prstGeom prst="line">
              <a:avLst/>
            </a:prstGeom>
            <a:noFill/>
            <a:ln w="31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775" name="AutoShape 4"/>
            <p:cNvSpPr>
              <a:spLocks/>
            </p:cNvSpPr>
            <p:nvPr/>
          </p:nvSpPr>
          <p:spPr bwMode="auto">
            <a:xfrm>
              <a:off x="0" y="4186"/>
              <a:ext cx="6610" cy="1326"/>
            </a:xfrm>
            <a:custGeom>
              <a:avLst/>
              <a:gdLst>
                <a:gd name="T0" fmla="*/ 0 w 21600"/>
                <a:gd name="T1" fmla="*/ 21600 h 21600"/>
                <a:gd name="T2" fmla="*/ 3120 w 21600"/>
                <a:gd name="T3" fmla="*/ 0 h 21600"/>
                <a:gd name="T4" fmla="*/ 18480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120" y="0"/>
                  </a:lnTo>
                  <a:lnTo>
                    <a:pt x="1848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184718"/>
                </a:gs>
                <a:gs pos="100000">
                  <a:srgbClr val="339933"/>
                </a:gs>
              </a:gsLst>
              <a:lin ang="5400000" scaled="1"/>
            </a:gra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32776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79" t="23026" r="33727"/>
            <a:stretch>
              <a:fillRect/>
            </a:stretch>
          </p:blipFill>
          <p:spPr bwMode="auto">
            <a:xfrm>
              <a:off x="8" y="836"/>
              <a:ext cx="0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77" name="Group 6"/>
            <p:cNvGrpSpPr>
              <a:grpSpLocks/>
            </p:cNvGrpSpPr>
            <p:nvPr/>
          </p:nvGrpSpPr>
          <p:grpSpPr bwMode="auto">
            <a:xfrm>
              <a:off x="625" y="1855"/>
              <a:ext cx="5328" cy="3978"/>
              <a:chOff x="0" y="0"/>
              <a:chExt cx="5328" cy="3977"/>
            </a:xfrm>
          </p:grpSpPr>
          <p:sp>
            <p:nvSpPr>
              <p:cNvPr id="2" name="AutoShape 7"/>
              <p:cNvSpPr>
                <a:spLocks/>
              </p:cNvSpPr>
              <p:nvPr/>
            </p:nvSpPr>
            <p:spPr bwMode="auto">
              <a:xfrm>
                <a:off x="356" y="0"/>
                <a:ext cx="4615" cy="2982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>
                      <a:alpha val="62000"/>
                    </a:srgbClr>
                  </a:gs>
                  <a:gs pos="100000">
                    <a:srgbClr val="0000FF">
                      <a:alpha val="62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s-ES"/>
              </a:p>
            </p:txBody>
          </p:sp>
          <p:sp>
            <p:nvSpPr>
              <p:cNvPr id="32824" name="Oval 8"/>
              <p:cNvSpPr>
                <a:spLocks/>
              </p:cNvSpPr>
              <p:nvPr/>
            </p:nvSpPr>
            <p:spPr bwMode="auto">
              <a:xfrm>
                <a:off x="369" y="2507"/>
                <a:ext cx="4602" cy="972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33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s-ES"/>
              </a:p>
            </p:txBody>
          </p:sp>
          <p:sp>
            <p:nvSpPr>
              <p:cNvPr id="32825" name="Line 9"/>
              <p:cNvSpPr>
                <a:spLocks noChangeShapeType="1"/>
              </p:cNvSpPr>
              <p:nvPr/>
            </p:nvSpPr>
            <p:spPr bwMode="auto">
              <a:xfrm>
                <a:off x="2645" y="132"/>
                <a:ext cx="0" cy="2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2778" name="AutoShape 10"/>
            <p:cNvSpPr>
              <a:spLocks/>
            </p:cNvSpPr>
            <p:nvPr/>
          </p:nvSpPr>
          <p:spPr bwMode="auto">
            <a:xfrm>
              <a:off x="3292" y="1811"/>
              <a:ext cx="995" cy="2790"/>
            </a:xfrm>
            <a:custGeom>
              <a:avLst/>
              <a:gdLst>
                <a:gd name="T0" fmla="*/ 0 w 21600"/>
                <a:gd name="T1" fmla="*/ 0 h 21600"/>
                <a:gd name="T2" fmla="*/ 5486 w 21600"/>
                <a:gd name="T3" fmla="*/ 21600 h 21600"/>
                <a:gd name="T4" fmla="*/ 21600 w 21600"/>
                <a:gd name="T5" fmla="*/ 21514 h 21600"/>
                <a:gd name="T6" fmla="*/ 0 w 21600"/>
                <a:gd name="T7" fmla="*/ 0 h 21600"/>
                <a:gd name="T8" fmla="*/ 0 w 21600"/>
                <a:gd name="T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5486" y="21600"/>
                  </a:lnTo>
                  <a:lnTo>
                    <a:pt x="21600" y="21514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3399FF">
                    <a:alpha val="75000"/>
                  </a:srgbClr>
                </a:gs>
                <a:gs pos="100000">
                  <a:srgbClr val="000099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grpSp>
          <p:nvGrpSpPr>
            <p:cNvPr id="32779" name="Group 11"/>
            <p:cNvGrpSpPr>
              <a:grpSpLocks/>
            </p:cNvGrpSpPr>
            <p:nvPr/>
          </p:nvGrpSpPr>
          <p:grpSpPr bwMode="auto">
            <a:xfrm>
              <a:off x="3520" y="3804"/>
              <a:ext cx="794" cy="1218"/>
              <a:chOff x="0" y="0"/>
              <a:chExt cx="793" cy="1217"/>
            </a:xfrm>
          </p:grpSpPr>
          <p:sp>
            <p:nvSpPr>
              <p:cNvPr id="32803" name="AutoShape 12"/>
              <p:cNvSpPr>
                <a:spLocks/>
              </p:cNvSpPr>
              <p:nvPr/>
            </p:nvSpPr>
            <p:spPr bwMode="auto">
              <a:xfrm>
                <a:off x="37" y="117"/>
                <a:ext cx="756" cy="703"/>
              </a:xfrm>
              <a:custGeom>
                <a:avLst/>
                <a:gdLst>
                  <a:gd name="T0" fmla="*/ 0 w 21600"/>
                  <a:gd name="T1" fmla="*/ 21261 h 21600"/>
                  <a:gd name="T2" fmla="*/ 12116 w 21600"/>
                  <a:gd name="T3" fmla="*/ 0 h 21600"/>
                  <a:gd name="T4" fmla="*/ 21600 w 21600"/>
                  <a:gd name="T5" fmla="*/ 21600 h 21600"/>
                  <a:gd name="T6" fmla="*/ 0 w 21600"/>
                  <a:gd name="T7" fmla="*/ 21261 h 21600"/>
                  <a:gd name="T8" fmla="*/ 0 w 21600"/>
                  <a:gd name="T9" fmla="*/ 2126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21261"/>
                    </a:moveTo>
                    <a:lnTo>
                      <a:pt x="12116" y="0"/>
                    </a:lnTo>
                    <a:lnTo>
                      <a:pt x="21600" y="21600"/>
                    </a:lnTo>
                    <a:lnTo>
                      <a:pt x="0" y="21261"/>
                    </a:lnTo>
                    <a:close/>
                    <a:moveTo>
                      <a:pt x="0" y="21261"/>
                    </a:moveTo>
                  </a:path>
                </a:pathLst>
              </a:custGeom>
              <a:gradFill rotWithShape="0">
                <a:gsLst>
                  <a:gs pos="0">
                    <a:srgbClr val="263B86"/>
                  </a:gs>
                  <a:gs pos="100000">
                    <a:srgbClr val="00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s-ES"/>
              </a:p>
            </p:txBody>
          </p:sp>
          <p:grpSp>
            <p:nvGrpSpPr>
              <p:cNvPr id="3280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785" cy="1217"/>
                <a:chOff x="0" y="0"/>
                <a:chExt cx="785" cy="1217"/>
              </a:xfrm>
            </p:grpSpPr>
            <p:sp>
              <p:nvSpPr>
                <p:cNvPr id="32805" name="Oval 14"/>
                <p:cNvSpPr>
                  <a:spLocks/>
                </p:cNvSpPr>
                <p:nvPr/>
              </p:nvSpPr>
              <p:spPr bwMode="auto">
                <a:xfrm rot="-59999">
                  <a:off x="147" y="834"/>
                  <a:ext cx="526" cy="9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s-ES"/>
                </a:p>
              </p:txBody>
            </p:sp>
            <p:sp>
              <p:nvSpPr>
                <p:cNvPr id="32806" name="Oval 15"/>
                <p:cNvSpPr>
                  <a:spLocks/>
                </p:cNvSpPr>
                <p:nvPr/>
              </p:nvSpPr>
              <p:spPr bwMode="auto">
                <a:xfrm rot="-59999">
                  <a:off x="69" y="775"/>
                  <a:ext cx="670" cy="12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s-ES"/>
                </a:p>
              </p:txBody>
            </p:sp>
            <p:sp>
              <p:nvSpPr>
                <p:cNvPr id="32807" name="Oval 16"/>
                <p:cNvSpPr>
                  <a:spLocks/>
                </p:cNvSpPr>
                <p:nvPr/>
              </p:nvSpPr>
              <p:spPr bwMode="auto">
                <a:xfrm rot="-59999">
                  <a:off x="9" y="762"/>
                  <a:ext cx="775" cy="11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s-ES"/>
                </a:p>
              </p:txBody>
            </p:sp>
            <p:grpSp>
              <p:nvGrpSpPr>
                <p:cNvPr id="32808" name="Group 17"/>
                <p:cNvGrpSpPr>
                  <a:grpSpLocks/>
                </p:cNvGrpSpPr>
                <p:nvPr/>
              </p:nvGrpSpPr>
              <p:grpSpPr bwMode="auto">
                <a:xfrm rot="-59999">
                  <a:off x="296" y="1"/>
                  <a:ext cx="224" cy="147"/>
                  <a:chOff x="0" y="0"/>
                  <a:chExt cx="224" cy="146"/>
                </a:xfrm>
              </p:grpSpPr>
              <p:sp>
                <p:nvSpPr>
                  <p:cNvPr id="32820" name="AutoShape 1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24" cy="146"/>
                  </a:xfrm>
                  <a:custGeom>
                    <a:avLst/>
                    <a:gdLst>
                      <a:gd name="T0" fmla="*/ 0 w 21600"/>
                      <a:gd name="T1" fmla="*/ 2700 h 21600"/>
                      <a:gd name="T2" fmla="*/ 10800 w 21600"/>
                      <a:gd name="T3" fmla="*/ 0 h 21600"/>
                      <a:gd name="T4" fmla="*/ 21600 w 21600"/>
                      <a:gd name="T5" fmla="*/ 2700 h 21600"/>
                      <a:gd name="T6" fmla="*/ 21600 w 21600"/>
                      <a:gd name="T7" fmla="*/ 18900 h 21600"/>
                      <a:gd name="T8" fmla="*/ 10800 w 21600"/>
                      <a:gd name="T9" fmla="*/ 21600 h 21600"/>
                      <a:gd name="T10" fmla="*/ 0 w 21600"/>
                      <a:gd name="T11" fmla="*/ 18900 h 21600"/>
                      <a:gd name="T12" fmla="*/ 0 w 21600"/>
                      <a:gd name="T13" fmla="*/ 2700 h 21600"/>
                      <a:gd name="T14" fmla="*/ 0 w 21600"/>
                      <a:gd name="T15" fmla="*/ 27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2700"/>
                        </a:moveTo>
                        <a:cubicBezTo>
                          <a:pt x="0" y="1209"/>
                          <a:pt x="4835" y="0"/>
                          <a:pt x="10800" y="0"/>
                        </a:cubicBezTo>
                        <a:cubicBezTo>
                          <a:pt x="16765" y="0"/>
                          <a:pt x="21600" y="1209"/>
                          <a:pt x="21600" y="2700"/>
                        </a:cubicBezTo>
                        <a:lnTo>
                          <a:pt x="21600" y="18900"/>
                        </a:lnTo>
                        <a:cubicBezTo>
                          <a:pt x="21600" y="20391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0391"/>
                          <a:pt x="0" y="18900"/>
                        </a:cubicBezTo>
                        <a:lnTo>
                          <a:pt x="0" y="2700"/>
                        </a:lnTo>
                        <a:close/>
                        <a:moveTo>
                          <a:pt x="0" y="270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C0C0C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821" name="AutoShape 1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24" cy="36"/>
                  </a:xfrm>
                  <a:custGeom>
                    <a:avLst/>
                    <a:gdLst>
                      <a:gd name="T0" fmla="*/ 0 w 21600"/>
                      <a:gd name="T1" fmla="*/ 10800 h 21600"/>
                      <a:gd name="T2" fmla="*/ 10800 w 21600"/>
                      <a:gd name="T3" fmla="*/ 0 h 21600"/>
                      <a:gd name="T4" fmla="*/ 21600 w 21600"/>
                      <a:gd name="T5" fmla="*/ 10800 h 21600"/>
                      <a:gd name="T6" fmla="*/ 10800 w 21600"/>
                      <a:gd name="T7" fmla="*/ 21600 h 21600"/>
                      <a:gd name="T8" fmla="*/ 0 w 21600"/>
                      <a:gd name="T9" fmla="*/ 10800 h 21600"/>
                      <a:gd name="T10" fmla="*/ 0 w 21600"/>
                      <a:gd name="T11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0" y="10800"/>
                        </a:moveTo>
                      </a:path>
                    </a:pathLst>
                  </a:custGeom>
                  <a:solidFill>
                    <a:srgbClr val="FFFFFF">
                      <a:alpha val="39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C0C0C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822" name="AutoShape 2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24" cy="146"/>
                  </a:xfrm>
                  <a:custGeom>
                    <a:avLst/>
                    <a:gdLst>
                      <a:gd name="T0" fmla="*/ 21600 w 21600"/>
                      <a:gd name="T1" fmla="*/ 2700 h 21600"/>
                      <a:gd name="T2" fmla="*/ 10800 w 21600"/>
                      <a:gd name="T3" fmla="*/ 5400 h 21600"/>
                      <a:gd name="T4" fmla="*/ 0 w 21600"/>
                      <a:gd name="T5" fmla="*/ 2700 h 21600"/>
                      <a:gd name="T6" fmla="*/ 10800 w 21600"/>
                      <a:gd name="T7" fmla="*/ 0 h 21600"/>
                      <a:gd name="T8" fmla="*/ 21600 w 21600"/>
                      <a:gd name="T9" fmla="*/ 2700 h 21600"/>
                      <a:gd name="T10" fmla="*/ 21600 w 21600"/>
                      <a:gd name="T11" fmla="*/ 18900 h 21600"/>
                      <a:gd name="T12" fmla="*/ 10800 w 21600"/>
                      <a:gd name="T13" fmla="*/ 21600 h 21600"/>
                      <a:gd name="T14" fmla="*/ 0 w 21600"/>
                      <a:gd name="T15" fmla="*/ 18900 h 21600"/>
                      <a:gd name="T16" fmla="*/ 0 w 21600"/>
                      <a:gd name="T17" fmla="*/ 27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700"/>
                        </a:moveTo>
                        <a:cubicBezTo>
                          <a:pt x="21600" y="4191"/>
                          <a:pt x="16765" y="5400"/>
                          <a:pt x="10800" y="5400"/>
                        </a:cubicBezTo>
                        <a:cubicBezTo>
                          <a:pt x="4835" y="5400"/>
                          <a:pt x="0" y="4191"/>
                          <a:pt x="0" y="2700"/>
                        </a:cubicBezTo>
                        <a:cubicBezTo>
                          <a:pt x="0" y="1209"/>
                          <a:pt x="4835" y="0"/>
                          <a:pt x="10800" y="0"/>
                        </a:cubicBezTo>
                        <a:cubicBezTo>
                          <a:pt x="16765" y="0"/>
                          <a:pt x="21600" y="1209"/>
                          <a:pt x="21600" y="2700"/>
                        </a:cubicBezTo>
                        <a:lnTo>
                          <a:pt x="21600" y="18900"/>
                        </a:lnTo>
                        <a:cubicBezTo>
                          <a:pt x="21600" y="20391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0391"/>
                          <a:pt x="0" y="18900"/>
                        </a:cubicBezTo>
                        <a:lnTo>
                          <a:pt x="0" y="2700"/>
                        </a:lnTo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2809" name="Line 2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117"/>
                  <a:ext cx="291" cy="699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810" name="Line 22"/>
                <p:cNvSpPr>
                  <a:spLocks noChangeShapeType="1"/>
                </p:cNvSpPr>
                <p:nvPr/>
              </p:nvSpPr>
              <p:spPr bwMode="auto">
                <a:xfrm rot="10800000">
                  <a:off x="397" y="128"/>
                  <a:ext cx="11" cy="744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811" name="Line 23"/>
                <p:cNvSpPr>
                  <a:spLocks noChangeShapeType="1"/>
                </p:cNvSpPr>
                <p:nvPr/>
              </p:nvSpPr>
              <p:spPr bwMode="auto">
                <a:xfrm rot="10800000">
                  <a:off x="516" y="136"/>
                  <a:ext cx="266" cy="664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grpSp>
              <p:nvGrpSpPr>
                <p:cNvPr id="32812" name="Group 24"/>
                <p:cNvGrpSpPr>
                  <a:grpSpLocks/>
                </p:cNvGrpSpPr>
                <p:nvPr/>
              </p:nvGrpSpPr>
              <p:grpSpPr bwMode="auto">
                <a:xfrm>
                  <a:off x="114" y="1031"/>
                  <a:ext cx="612" cy="186"/>
                  <a:chOff x="0" y="0"/>
                  <a:chExt cx="611" cy="185"/>
                </a:xfrm>
              </p:grpSpPr>
              <p:sp>
                <p:nvSpPr>
                  <p:cNvPr id="32817" name="AutoShape 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611" cy="185"/>
                  </a:xfrm>
                  <a:custGeom>
                    <a:avLst/>
                    <a:gdLst>
                      <a:gd name="T0" fmla="*/ 0 w 21600"/>
                      <a:gd name="T1" fmla="*/ 5400 h 21600"/>
                      <a:gd name="T2" fmla="*/ 10800 w 21600"/>
                      <a:gd name="T3" fmla="*/ 0 h 21600"/>
                      <a:gd name="T4" fmla="*/ 21600 w 21600"/>
                      <a:gd name="T5" fmla="*/ 5400 h 21600"/>
                      <a:gd name="T6" fmla="*/ 21600 w 21600"/>
                      <a:gd name="T7" fmla="*/ 16200 h 21600"/>
                      <a:gd name="T8" fmla="*/ 10800 w 21600"/>
                      <a:gd name="T9" fmla="*/ 21600 h 21600"/>
                      <a:gd name="T10" fmla="*/ 0 w 21600"/>
                      <a:gd name="T11" fmla="*/ 16200 h 21600"/>
                      <a:gd name="T12" fmla="*/ 0 w 21600"/>
                      <a:gd name="T13" fmla="*/ 5400 h 21600"/>
                      <a:gd name="T14" fmla="*/ 0 w 21600"/>
                      <a:gd name="T15" fmla="*/ 54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5400"/>
                        </a:moveTo>
                        <a:cubicBezTo>
                          <a:pt x="0" y="2418"/>
                          <a:pt x="4835" y="0"/>
                          <a:pt x="10800" y="0"/>
                        </a:cubicBezTo>
                        <a:cubicBezTo>
                          <a:pt x="16765" y="0"/>
                          <a:pt x="21600" y="2418"/>
                          <a:pt x="21600" y="5400"/>
                        </a:cubicBezTo>
                        <a:lnTo>
                          <a:pt x="21600" y="16200"/>
                        </a:lnTo>
                        <a:cubicBezTo>
                          <a:pt x="21600" y="19182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9182"/>
                          <a:pt x="0" y="16200"/>
                        </a:cubicBezTo>
                        <a:lnTo>
                          <a:pt x="0" y="5400"/>
                        </a:lnTo>
                        <a:close/>
                        <a:moveTo>
                          <a:pt x="0" y="540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818" name="AutoShape 2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611" cy="92"/>
                  </a:xfrm>
                  <a:custGeom>
                    <a:avLst/>
                    <a:gdLst>
                      <a:gd name="T0" fmla="*/ 0 w 21600"/>
                      <a:gd name="T1" fmla="*/ 10800 h 21600"/>
                      <a:gd name="T2" fmla="*/ 10800 w 21600"/>
                      <a:gd name="T3" fmla="*/ 0 h 21600"/>
                      <a:gd name="T4" fmla="*/ 21600 w 21600"/>
                      <a:gd name="T5" fmla="*/ 10800 h 21600"/>
                      <a:gd name="T6" fmla="*/ 10800 w 21600"/>
                      <a:gd name="T7" fmla="*/ 21600 h 21600"/>
                      <a:gd name="T8" fmla="*/ 0 w 21600"/>
                      <a:gd name="T9" fmla="*/ 10800 h 21600"/>
                      <a:gd name="T10" fmla="*/ 0 w 21600"/>
                      <a:gd name="T11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0" y="10800"/>
                        </a:moveTo>
                      </a:path>
                    </a:pathLst>
                  </a:custGeom>
                  <a:solidFill>
                    <a:srgbClr val="FFFFFF">
                      <a:alpha val="39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819" name="AutoShape 2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611" cy="185"/>
                  </a:xfrm>
                  <a:custGeom>
                    <a:avLst/>
                    <a:gdLst>
                      <a:gd name="T0" fmla="*/ 21600 w 21600"/>
                      <a:gd name="T1" fmla="*/ 5400 h 21600"/>
                      <a:gd name="T2" fmla="*/ 10800 w 21600"/>
                      <a:gd name="T3" fmla="*/ 10800 h 21600"/>
                      <a:gd name="T4" fmla="*/ 0 w 21600"/>
                      <a:gd name="T5" fmla="*/ 5400 h 21600"/>
                      <a:gd name="T6" fmla="*/ 10800 w 21600"/>
                      <a:gd name="T7" fmla="*/ 0 h 21600"/>
                      <a:gd name="T8" fmla="*/ 21600 w 21600"/>
                      <a:gd name="T9" fmla="*/ 5400 h 21600"/>
                      <a:gd name="T10" fmla="*/ 21600 w 21600"/>
                      <a:gd name="T11" fmla="*/ 16200 h 21600"/>
                      <a:gd name="T12" fmla="*/ 10800 w 21600"/>
                      <a:gd name="T13" fmla="*/ 21600 h 21600"/>
                      <a:gd name="T14" fmla="*/ 0 w 21600"/>
                      <a:gd name="T15" fmla="*/ 16200 h 21600"/>
                      <a:gd name="T16" fmla="*/ 0 w 21600"/>
                      <a:gd name="T17" fmla="*/ 54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5400"/>
                        </a:moveTo>
                        <a:cubicBezTo>
                          <a:pt x="21600" y="8382"/>
                          <a:pt x="16765" y="10800"/>
                          <a:pt x="10800" y="10800"/>
                        </a:cubicBezTo>
                        <a:cubicBezTo>
                          <a:pt x="4835" y="10800"/>
                          <a:pt x="0" y="8382"/>
                          <a:pt x="0" y="5400"/>
                        </a:cubicBezTo>
                        <a:cubicBezTo>
                          <a:pt x="0" y="2418"/>
                          <a:pt x="4835" y="0"/>
                          <a:pt x="10800" y="0"/>
                        </a:cubicBezTo>
                        <a:cubicBezTo>
                          <a:pt x="16765" y="0"/>
                          <a:pt x="21600" y="2418"/>
                          <a:pt x="21600" y="5400"/>
                        </a:cubicBezTo>
                        <a:lnTo>
                          <a:pt x="21600" y="16200"/>
                        </a:lnTo>
                        <a:cubicBezTo>
                          <a:pt x="21600" y="19182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9182"/>
                          <a:pt x="0" y="16200"/>
                        </a:cubicBezTo>
                        <a:lnTo>
                          <a:pt x="0" y="5400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2813" name="Line 2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80" y="896"/>
                  <a:ext cx="136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814" name="Line 29"/>
                <p:cNvSpPr>
                  <a:spLocks noChangeShapeType="1"/>
                </p:cNvSpPr>
                <p:nvPr/>
              </p:nvSpPr>
              <p:spPr bwMode="auto">
                <a:xfrm>
                  <a:off x="424" y="902"/>
                  <a:ext cx="118" cy="2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815" name="Line 3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65" y="950"/>
                  <a:ext cx="55" cy="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816" name="Line 31"/>
                <p:cNvSpPr>
                  <a:spLocks noChangeShapeType="1"/>
                </p:cNvSpPr>
                <p:nvPr/>
              </p:nvSpPr>
              <p:spPr bwMode="auto">
                <a:xfrm rot="10800000">
                  <a:off x="492" y="911"/>
                  <a:ext cx="75" cy="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32780" name="AutoShape 32"/>
            <p:cNvSpPr>
              <a:spLocks/>
            </p:cNvSpPr>
            <p:nvPr/>
          </p:nvSpPr>
          <p:spPr bwMode="auto">
            <a:xfrm>
              <a:off x="1576" y="2090"/>
              <a:ext cx="1607" cy="2760"/>
            </a:xfrm>
            <a:custGeom>
              <a:avLst/>
              <a:gdLst>
                <a:gd name="T0" fmla="*/ 21600 w 21600"/>
                <a:gd name="T1" fmla="*/ 0 h 21600"/>
                <a:gd name="T2" fmla="*/ 8209 w 21600"/>
                <a:gd name="T3" fmla="*/ 21600 h 21600"/>
                <a:gd name="T4" fmla="*/ 0 w 21600"/>
                <a:gd name="T5" fmla="*/ 20170 h 21600"/>
                <a:gd name="T6" fmla="*/ 21600 w 21600"/>
                <a:gd name="T7" fmla="*/ 0 h 21600"/>
                <a:gd name="T8" fmla="*/ 21600 w 21600"/>
                <a:gd name="T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8209" y="21600"/>
                  </a:lnTo>
                  <a:lnTo>
                    <a:pt x="0" y="2017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gradFill rotWithShape="0">
              <a:gsLst>
                <a:gs pos="0">
                  <a:srgbClr val="3399FF">
                    <a:alpha val="75000"/>
                  </a:srgbClr>
                </a:gs>
                <a:gs pos="100000">
                  <a:srgbClr val="000099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32781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" y="523"/>
              <a:ext cx="736" cy="2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82" name="Group 34"/>
            <p:cNvGrpSpPr>
              <a:grpSpLocks/>
            </p:cNvGrpSpPr>
            <p:nvPr/>
          </p:nvGrpSpPr>
          <p:grpSpPr bwMode="auto">
            <a:xfrm>
              <a:off x="1504" y="3964"/>
              <a:ext cx="794" cy="1218"/>
              <a:chOff x="0" y="0"/>
              <a:chExt cx="794" cy="1217"/>
            </a:xfrm>
          </p:grpSpPr>
          <p:sp>
            <p:nvSpPr>
              <p:cNvPr id="32783" name="AutoShape 35"/>
              <p:cNvSpPr>
                <a:spLocks/>
              </p:cNvSpPr>
              <p:nvPr/>
            </p:nvSpPr>
            <p:spPr bwMode="auto">
              <a:xfrm>
                <a:off x="0" y="117"/>
                <a:ext cx="756" cy="703"/>
              </a:xfrm>
              <a:custGeom>
                <a:avLst/>
                <a:gdLst>
                  <a:gd name="T0" fmla="*/ 21600 w 21600"/>
                  <a:gd name="T1" fmla="*/ 21261 h 21600"/>
                  <a:gd name="T2" fmla="*/ 9484 w 21600"/>
                  <a:gd name="T3" fmla="*/ 0 h 21600"/>
                  <a:gd name="T4" fmla="*/ 0 w 21600"/>
                  <a:gd name="T5" fmla="*/ 21600 h 21600"/>
                  <a:gd name="T6" fmla="*/ 21600 w 21600"/>
                  <a:gd name="T7" fmla="*/ 21261 h 21600"/>
                  <a:gd name="T8" fmla="*/ 21600 w 21600"/>
                  <a:gd name="T9" fmla="*/ 2126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21600" y="21261"/>
                    </a:moveTo>
                    <a:lnTo>
                      <a:pt x="9484" y="0"/>
                    </a:lnTo>
                    <a:lnTo>
                      <a:pt x="0" y="21600"/>
                    </a:lnTo>
                    <a:lnTo>
                      <a:pt x="21600" y="21261"/>
                    </a:lnTo>
                    <a:close/>
                    <a:moveTo>
                      <a:pt x="21600" y="21261"/>
                    </a:moveTo>
                  </a:path>
                </a:pathLst>
              </a:custGeom>
              <a:gradFill rotWithShape="0">
                <a:gsLst>
                  <a:gs pos="0">
                    <a:srgbClr val="263B86"/>
                  </a:gs>
                  <a:gs pos="100000">
                    <a:srgbClr val="00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s-ES"/>
              </a:p>
            </p:txBody>
          </p:sp>
          <p:grpSp>
            <p:nvGrpSpPr>
              <p:cNvPr id="32784" name="Group 36"/>
              <p:cNvGrpSpPr>
                <a:grpSpLocks/>
              </p:cNvGrpSpPr>
              <p:nvPr/>
            </p:nvGrpSpPr>
            <p:grpSpPr bwMode="auto">
              <a:xfrm flipH="1">
                <a:off x="10" y="0"/>
                <a:ext cx="784" cy="1217"/>
                <a:chOff x="0" y="0"/>
                <a:chExt cx="784" cy="1217"/>
              </a:xfrm>
            </p:grpSpPr>
            <p:sp>
              <p:nvSpPr>
                <p:cNvPr id="32785" name="Oval 37"/>
                <p:cNvSpPr>
                  <a:spLocks/>
                </p:cNvSpPr>
                <p:nvPr/>
              </p:nvSpPr>
              <p:spPr bwMode="auto">
                <a:xfrm rot="-59999">
                  <a:off x="146" y="834"/>
                  <a:ext cx="527" cy="9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s-ES"/>
                </a:p>
              </p:txBody>
            </p:sp>
            <p:sp>
              <p:nvSpPr>
                <p:cNvPr id="32786" name="Oval 38"/>
                <p:cNvSpPr>
                  <a:spLocks/>
                </p:cNvSpPr>
                <p:nvPr/>
              </p:nvSpPr>
              <p:spPr bwMode="auto">
                <a:xfrm rot="-59999">
                  <a:off x="68" y="775"/>
                  <a:ext cx="670" cy="12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s-ES"/>
                </a:p>
              </p:txBody>
            </p:sp>
            <p:sp>
              <p:nvSpPr>
                <p:cNvPr id="32787" name="Oval 39"/>
                <p:cNvSpPr>
                  <a:spLocks/>
                </p:cNvSpPr>
                <p:nvPr/>
              </p:nvSpPr>
              <p:spPr bwMode="auto">
                <a:xfrm rot="-59999">
                  <a:off x="8" y="763"/>
                  <a:ext cx="776" cy="11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s-ES"/>
                </a:p>
              </p:txBody>
            </p:sp>
            <p:grpSp>
              <p:nvGrpSpPr>
                <p:cNvPr id="32788" name="Group 40"/>
                <p:cNvGrpSpPr>
                  <a:grpSpLocks/>
                </p:cNvGrpSpPr>
                <p:nvPr/>
              </p:nvGrpSpPr>
              <p:grpSpPr bwMode="auto">
                <a:xfrm rot="-59999">
                  <a:off x="296" y="1"/>
                  <a:ext cx="225" cy="147"/>
                  <a:chOff x="0" y="0"/>
                  <a:chExt cx="225" cy="146"/>
                </a:xfrm>
              </p:grpSpPr>
              <p:sp>
                <p:nvSpPr>
                  <p:cNvPr id="32800" name="AutoShape 41"/>
                  <p:cNvSpPr>
                    <a:spLocks/>
                  </p:cNvSpPr>
                  <p:nvPr/>
                </p:nvSpPr>
                <p:spPr bwMode="auto">
                  <a:xfrm>
                    <a:off x="1" y="0"/>
                    <a:ext cx="224" cy="146"/>
                  </a:xfrm>
                  <a:custGeom>
                    <a:avLst/>
                    <a:gdLst>
                      <a:gd name="T0" fmla="*/ 0 w 21600"/>
                      <a:gd name="T1" fmla="*/ 2700 h 21600"/>
                      <a:gd name="T2" fmla="*/ 10800 w 21600"/>
                      <a:gd name="T3" fmla="*/ 0 h 21600"/>
                      <a:gd name="T4" fmla="*/ 21600 w 21600"/>
                      <a:gd name="T5" fmla="*/ 2700 h 21600"/>
                      <a:gd name="T6" fmla="*/ 21600 w 21600"/>
                      <a:gd name="T7" fmla="*/ 18900 h 21600"/>
                      <a:gd name="T8" fmla="*/ 10800 w 21600"/>
                      <a:gd name="T9" fmla="*/ 21600 h 21600"/>
                      <a:gd name="T10" fmla="*/ 0 w 21600"/>
                      <a:gd name="T11" fmla="*/ 18900 h 21600"/>
                      <a:gd name="T12" fmla="*/ 0 w 21600"/>
                      <a:gd name="T13" fmla="*/ 2700 h 21600"/>
                      <a:gd name="T14" fmla="*/ 0 w 21600"/>
                      <a:gd name="T15" fmla="*/ 27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2700"/>
                        </a:moveTo>
                        <a:cubicBezTo>
                          <a:pt x="0" y="1209"/>
                          <a:pt x="4835" y="0"/>
                          <a:pt x="10800" y="0"/>
                        </a:cubicBezTo>
                        <a:cubicBezTo>
                          <a:pt x="16765" y="0"/>
                          <a:pt x="21600" y="1209"/>
                          <a:pt x="21600" y="2700"/>
                        </a:cubicBezTo>
                        <a:lnTo>
                          <a:pt x="21600" y="18900"/>
                        </a:lnTo>
                        <a:cubicBezTo>
                          <a:pt x="21600" y="20391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0391"/>
                          <a:pt x="0" y="18900"/>
                        </a:cubicBezTo>
                        <a:lnTo>
                          <a:pt x="0" y="2700"/>
                        </a:lnTo>
                        <a:close/>
                        <a:moveTo>
                          <a:pt x="0" y="270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C0C0C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801" name="AutoShape 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24" cy="36"/>
                  </a:xfrm>
                  <a:custGeom>
                    <a:avLst/>
                    <a:gdLst>
                      <a:gd name="T0" fmla="*/ 0 w 21600"/>
                      <a:gd name="T1" fmla="*/ 10800 h 21600"/>
                      <a:gd name="T2" fmla="*/ 10800 w 21600"/>
                      <a:gd name="T3" fmla="*/ 0 h 21600"/>
                      <a:gd name="T4" fmla="*/ 21600 w 21600"/>
                      <a:gd name="T5" fmla="*/ 10800 h 21600"/>
                      <a:gd name="T6" fmla="*/ 10800 w 21600"/>
                      <a:gd name="T7" fmla="*/ 21600 h 21600"/>
                      <a:gd name="T8" fmla="*/ 0 w 21600"/>
                      <a:gd name="T9" fmla="*/ 10800 h 21600"/>
                      <a:gd name="T10" fmla="*/ 0 w 21600"/>
                      <a:gd name="T11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0" y="10800"/>
                        </a:moveTo>
                      </a:path>
                    </a:pathLst>
                  </a:custGeom>
                  <a:solidFill>
                    <a:srgbClr val="FFFFFF">
                      <a:alpha val="39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C0C0C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802" name="AutoShape 43"/>
                  <p:cNvSpPr>
                    <a:spLocks/>
                  </p:cNvSpPr>
                  <p:nvPr/>
                </p:nvSpPr>
                <p:spPr bwMode="auto">
                  <a:xfrm>
                    <a:off x="1" y="0"/>
                    <a:ext cx="224" cy="146"/>
                  </a:xfrm>
                  <a:custGeom>
                    <a:avLst/>
                    <a:gdLst>
                      <a:gd name="T0" fmla="*/ 21600 w 21600"/>
                      <a:gd name="T1" fmla="*/ 2700 h 21600"/>
                      <a:gd name="T2" fmla="*/ 10800 w 21600"/>
                      <a:gd name="T3" fmla="*/ 5400 h 21600"/>
                      <a:gd name="T4" fmla="*/ 0 w 21600"/>
                      <a:gd name="T5" fmla="*/ 2700 h 21600"/>
                      <a:gd name="T6" fmla="*/ 10800 w 21600"/>
                      <a:gd name="T7" fmla="*/ 0 h 21600"/>
                      <a:gd name="T8" fmla="*/ 21600 w 21600"/>
                      <a:gd name="T9" fmla="*/ 2700 h 21600"/>
                      <a:gd name="T10" fmla="*/ 21600 w 21600"/>
                      <a:gd name="T11" fmla="*/ 18900 h 21600"/>
                      <a:gd name="T12" fmla="*/ 10800 w 21600"/>
                      <a:gd name="T13" fmla="*/ 21600 h 21600"/>
                      <a:gd name="T14" fmla="*/ 0 w 21600"/>
                      <a:gd name="T15" fmla="*/ 18900 h 21600"/>
                      <a:gd name="T16" fmla="*/ 0 w 21600"/>
                      <a:gd name="T17" fmla="*/ 27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700"/>
                        </a:moveTo>
                        <a:cubicBezTo>
                          <a:pt x="21600" y="4191"/>
                          <a:pt x="16765" y="5400"/>
                          <a:pt x="10800" y="5400"/>
                        </a:cubicBezTo>
                        <a:cubicBezTo>
                          <a:pt x="4835" y="5400"/>
                          <a:pt x="0" y="4191"/>
                          <a:pt x="0" y="2700"/>
                        </a:cubicBezTo>
                        <a:cubicBezTo>
                          <a:pt x="0" y="1209"/>
                          <a:pt x="4835" y="0"/>
                          <a:pt x="10800" y="0"/>
                        </a:cubicBezTo>
                        <a:cubicBezTo>
                          <a:pt x="16765" y="0"/>
                          <a:pt x="21600" y="1209"/>
                          <a:pt x="21600" y="2700"/>
                        </a:cubicBezTo>
                        <a:lnTo>
                          <a:pt x="21600" y="18900"/>
                        </a:lnTo>
                        <a:cubicBezTo>
                          <a:pt x="21600" y="20391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0391"/>
                          <a:pt x="0" y="18900"/>
                        </a:cubicBezTo>
                        <a:lnTo>
                          <a:pt x="0" y="2700"/>
                        </a:lnTo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2789" name="Line 4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117"/>
                  <a:ext cx="291" cy="699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790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397" y="128"/>
                  <a:ext cx="11" cy="744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791" name="Line 46"/>
                <p:cNvSpPr>
                  <a:spLocks noChangeShapeType="1"/>
                </p:cNvSpPr>
                <p:nvPr/>
              </p:nvSpPr>
              <p:spPr bwMode="auto">
                <a:xfrm rot="10800000">
                  <a:off x="516" y="136"/>
                  <a:ext cx="266" cy="664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grpSp>
              <p:nvGrpSpPr>
                <p:cNvPr id="32792" name="Group 47"/>
                <p:cNvGrpSpPr>
                  <a:grpSpLocks/>
                </p:cNvGrpSpPr>
                <p:nvPr/>
              </p:nvGrpSpPr>
              <p:grpSpPr bwMode="auto">
                <a:xfrm>
                  <a:off x="114" y="1031"/>
                  <a:ext cx="612" cy="186"/>
                  <a:chOff x="0" y="0"/>
                  <a:chExt cx="611" cy="185"/>
                </a:xfrm>
              </p:grpSpPr>
              <p:sp>
                <p:nvSpPr>
                  <p:cNvPr id="32797" name="AutoShape 4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611" cy="185"/>
                  </a:xfrm>
                  <a:custGeom>
                    <a:avLst/>
                    <a:gdLst>
                      <a:gd name="T0" fmla="*/ 0 w 21600"/>
                      <a:gd name="T1" fmla="*/ 5400 h 21600"/>
                      <a:gd name="T2" fmla="*/ 10800 w 21600"/>
                      <a:gd name="T3" fmla="*/ 0 h 21600"/>
                      <a:gd name="T4" fmla="*/ 21600 w 21600"/>
                      <a:gd name="T5" fmla="*/ 5400 h 21600"/>
                      <a:gd name="T6" fmla="*/ 21600 w 21600"/>
                      <a:gd name="T7" fmla="*/ 16200 h 21600"/>
                      <a:gd name="T8" fmla="*/ 10800 w 21600"/>
                      <a:gd name="T9" fmla="*/ 21600 h 21600"/>
                      <a:gd name="T10" fmla="*/ 0 w 21600"/>
                      <a:gd name="T11" fmla="*/ 16200 h 21600"/>
                      <a:gd name="T12" fmla="*/ 0 w 21600"/>
                      <a:gd name="T13" fmla="*/ 5400 h 21600"/>
                      <a:gd name="T14" fmla="*/ 0 w 21600"/>
                      <a:gd name="T15" fmla="*/ 54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5400"/>
                        </a:moveTo>
                        <a:cubicBezTo>
                          <a:pt x="0" y="2418"/>
                          <a:pt x="4835" y="0"/>
                          <a:pt x="10800" y="0"/>
                        </a:cubicBezTo>
                        <a:cubicBezTo>
                          <a:pt x="16765" y="0"/>
                          <a:pt x="21600" y="2418"/>
                          <a:pt x="21600" y="5400"/>
                        </a:cubicBezTo>
                        <a:lnTo>
                          <a:pt x="21600" y="16200"/>
                        </a:lnTo>
                        <a:cubicBezTo>
                          <a:pt x="21600" y="19182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9182"/>
                          <a:pt x="0" y="16200"/>
                        </a:cubicBezTo>
                        <a:lnTo>
                          <a:pt x="0" y="5400"/>
                        </a:lnTo>
                        <a:close/>
                        <a:moveTo>
                          <a:pt x="0" y="540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798" name="AutoShape 4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611" cy="92"/>
                  </a:xfrm>
                  <a:custGeom>
                    <a:avLst/>
                    <a:gdLst>
                      <a:gd name="T0" fmla="*/ 0 w 21600"/>
                      <a:gd name="T1" fmla="*/ 10800 h 21600"/>
                      <a:gd name="T2" fmla="*/ 10800 w 21600"/>
                      <a:gd name="T3" fmla="*/ 0 h 21600"/>
                      <a:gd name="T4" fmla="*/ 21600 w 21600"/>
                      <a:gd name="T5" fmla="*/ 10800 h 21600"/>
                      <a:gd name="T6" fmla="*/ 10800 w 21600"/>
                      <a:gd name="T7" fmla="*/ 21600 h 21600"/>
                      <a:gd name="T8" fmla="*/ 0 w 21600"/>
                      <a:gd name="T9" fmla="*/ 10800 h 21600"/>
                      <a:gd name="T10" fmla="*/ 0 w 21600"/>
                      <a:gd name="T11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0" y="10800"/>
                        </a:moveTo>
                      </a:path>
                    </a:pathLst>
                  </a:custGeom>
                  <a:solidFill>
                    <a:srgbClr val="FFFFFF">
                      <a:alpha val="39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  <p:sp>
                <p:nvSpPr>
                  <p:cNvPr id="32799" name="AutoShape 5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611" cy="185"/>
                  </a:xfrm>
                  <a:custGeom>
                    <a:avLst/>
                    <a:gdLst>
                      <a:gd name="T0" fmla="*/ 21600 w 21600"/>
                      <a:gd name="T1" fmla="*/ 5400 h 21600"/>
                      <a:gd name="T2" fmla="*/ 10800 w 21600"/>
                      <a:gd name="T3" fmla="*/ 10800 h 21600"/>
                      <a:gd name="T4" fmla="*/ 0 w 21600"/>
                      <a:gd name="T5" fmla="*/ 5400 h 21600"/>
                      <a:gd name="T6" fmla="*/ 10800 w 21600"/>
                      <a:gd name="T7" fmla="*/ 0 h 21600"/>
                      <a:gd name="T8" fmla="*/ 21600 w 21600"/>
                      <a:gd name="T9" fmla="*/ 5400 h 21600"/>
                      <a:gd name="T10" fmla="*/ 21600 w 21600"/>
                      <a:gd name="T11" fmla="*/ 16200 h 21600"/>
                      <a:gd name="T12" fmla="*/ 10800 w 21600"/>
                      <a:gd name="T13" fmla="*/ 21600 h 21600"/>
                      <a:gd name="T14" fmla="*/ 0 w 21600"/>
                      <a:gd name="T15" fmla="*/ 16200 h 21600"/>
                      <a:gd name="T16" fmla="*/ 0 w 21600"/>
                      <a:gd name="T17" fmla="*/ 54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5400"/>
                        </a:moveTo>
                        <a:cubicBezTo>
                          <a:pt x="21600" y="8382"/>
                          <a:pt x="16765" y="10800"/>
                          <a:pt x="10800" y="10800"/>
                        </a:cubicBezTo>
                        <a:cubicBezTo>
                          <a:pt x="4835" y="10800"/>
                          <a:pt x="0" y="8382"/>
                          <a:pt x="0" y="5400"/>
                        </a:cubicBezTo>
                        <a:cubicBezTo>
                          <a:pt x="0" y="2418"/>
                          <a:pt x="4835" y="0"/>
                          <a:pt x="10800" y="0"/>
                        </a:cubicBezTo>
                        <a:cubicBezTo>
                          <a:pt x="16765" y="0"/>
                          <a:pt x="21600" y="2418"/>
                          <a:pt x="21600" y="5400"/>
                        </a:cubicBezTo>
                        <a:lnTo>
                          <a:pt x="21600" y="16200"/>
                        </a:lnTo>
                        <a:cubicBezTo>
                          <a:pt x="21600" y="19182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9182"/>
                          <a:pt x="0" y="16200"/>
                        </a:cubicBezTo>
                        <a:lnTo>
                          <a:pt x="0" y="5400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2793" name="Line 5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80" y="896"/>
                  <a:ext cx="136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794" name="Line 52"/>
                <p:cNvSpPr>
                  <a:spLocks noChangeShapeType="1"/>
                </p:cNvSpPr>
                <p:nvPr/>
              </p:nvSpPr>
              <p:spPr bwMode="auto">
                <a:xfrm>
                  <a:off x="424" y="902"/>
                  <a:ext cx="118" cy="2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795" name="Line 5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65" y="950"/>
                  <a:ext cx="55" cy="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796" name="Line 54"/>
                <p:cNvSpPr>
                  <a:spLocks noChangeShapeType="1"/>
                </p:cNvSpPr>
                <p:nvPr/>
              </p:nvSpPr>
              <p:spPr bwMode="auto">
                <a:xfrm rot="10800000">
                  <a:off x="492" y="911"/>
                  <a:ext cx="75" cy="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32823" name="Picture 5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9"/>
          <a:stretch>
            <a:fillRect/>
          </a:stretch>
        </p:blipFill>
        <p:spPr bwMode="auto">
          <a:xfrm>
            <a:off x="4795838" y="768350"/>
            <a:ext cx="4119562" cy="4241800"/>
          </a:xfrm>
          <a:prstGeom prst="rect">
            <a:avLst/>
          </a:prstGeom>
          <a:noFill/>
          <a:ln>
            <a:noFill/>
          </a:ln>
          <a:effectLst>
            <a:outerShdw blurRad="50800" dist="38099" dir="81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6"/>
          <p:cNvSpPr>
            <a:spLocks/>
          </p:cNvSpPr>
          <p:nvPr/>
        </p:nvSpPr>
        <p:spPr bwMode="auto">
          <a:xfrm>
            <a:off x="80963" y="776288"/>
            <a:ext cx="41687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With 2 telescopes one can obtain 3D parameters of the shower</a:t>
            </a:r>
          </a:p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Height</a:t>
            </a:r>
          </a:p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Impact</a:t>
            </a:r>
          </a:p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Precise direction of </a:t>
            </a:r>
            <a:r>
              <a:rPr lang="en-US" sz="2100" dirty="0">
                <a:solidFill>
                  <a:srgbClr val="252525"/>
                </a:solidFill>
                <a:latin typeface="Symbol" charset="2"/>
                <a:ea typeface="ＭＳ Ｐゴシック" charset="0"/>
                <a:cs typeface="Symbol" charset="2"/>
                <a:sym typeface="Gill Sans Light" charset="0"/>
              </a:rPr>
              <a:t>g</a:t>
            </a: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-ray</a:t>
            </a:r>
          </a:p>
          <a:p>
            <a:pPr marL="187325" indent="-187325" algn="l">
              <a:spcBef>
                <a:spcPts val="1688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Improved background</a:t>
            </a:r>
            <a:b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</a:br>
            <a:r>
              <a:rPr lang="en-US" sz="2100" dirty="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rejection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Imaging Atmospheric Cherenkov Telescopes (IACTs)</a:t>
            </a:r>
          </a:p>
        </p:txBody>
      </p:sp>
      <p:pic>
        <p:nvPicPr>
          <p:cNvPr id="33794" name="All_104.mov" descr="/Users/carmona/Desktop/Sem.ppt_media/All_104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258763"/>
            <a:ext cx="9858376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7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7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Imaging Atmospheric Cherenkov Telescopes (IACTs)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1638" y="1276350"/>
            <a:ext cx="8340725" cy="5376863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mtClean="0"/>
              <a:t>Historical evolution:</a:t>
            </a:r>
          </a:p>
          <a:p>
            <a:pPr marL="500045" lvl="1" indent="-187517" eaLnBrk="1" hangingPunct="1">
              <a:spcBef>
                <a:spcPts val="1687"/>
              </a:spcBef>
              <a:defRPr/>
            </a:pPr>
            <a:r>
              <a:rPr lang="en-US" smtClean="0"/>
              <a:t>First Cherenkov light detected from a EAS in 1953</a:t>
            </a:r>
          </a:p>
          <a:p>
            <a:pPr marL="500045" lvl="1" indent="-187517" eaLnBrk="1" hangingPunct="1">
              <a:spcBef>
                <a:spcPts val="1687"/>
              </a:spcBef>
              <a:defRPr/>
            </a:pPr>
            <a:r>
              <a:rPr lang="en-US" smtClean="0"/>
              <a:t>Attempts to detect emission from astronomical objects since the sixties</a:t>
            </a:r>
          </a:p>
          <a:p>
            <a:pPr marL="500045" lvl="1" indent="-187517" eaLnBrk="1" hangingPunct="1">
              <a:spcBef>
                <a:spcPts val="1687"/>
              </a:spcBef>
              <a:defRPr/>
            </a:pPr>
            <a:r>
              <a:rPr lang="en-US" smtClean="0"/>
              <a:t>First generation IACTs: Whipple telescope</a:t>
            </a:r>
          </a:p>
          <a:p>
            <a:pPr marL="812573" lvl="2" indent="-187517" eaLnBrk="1" hangingPunct="1">
              <a:spcBef>
                <a:spcPts val="1687"/>
              </a:spcBef>
              <a:defRPr/>
            </a:pPr>
            <a:r>
              <a:rPr lang="en-US" smtClean="0"/>
              <a:t>Detection of the 1st VHE source, the Crab Nebula, 1989</a:t>
            </a:r>
          </a:p>
          <a:p>
            <a:pPr marL="500045" lvl="1" indent="-187517" eaLnBrk="1" hangingPunct="1">
              <a:spcBef>
                <a:spcPts val="1687"/>
              </a:spcBef>
              <a:defRPr/>
            </a:pPr>
            <a:r>
              <a:rPr lang="en-US" smtClean="0"/>
              <a:t>Next evolution: HEGRA telescope array</a:t>
            </a:r>
          </a:p>
          <a:p>
            <a:pPr marL="812573" lvl="2" indent="-187517" eaLnBrk="1" hangingPunct="1">
              <a:spcBef>
                <a:spcPts val="1687"/>
              </a:spcBef>
              <a:defRPr/>
            </a:pPr>
            <a:r>
              <a:rPr lang="en-US" smtClean="0"/>
              <a:t>Stereoscopic observations. Improved sensitivity</a:t>
            </a:r>
          </a:p>
          <a:p>
            <a:pPr marL="500045" lvl="1" indent="-187517" eaLnBrk="1" hangingPunct="1">
              <a:spcBef>
                <a:spcPts val="1687"/>
              </a:spcBef>
              <a:defRPr/>
            </a:pPr>
            <a:r>
              <a:rPr lang="en-US" smtClean="0"/>
              <a:t>New generation instruments: Cangaroo, H.E.S.S., VERITAS &amp; MAGIC</a:t>
            </a:r>
          </a:p>
          <a:p>
            <a:pPr marL="500045" lvl="1" indent="-187517" eaLnBrk="1" hangingPunct="1">
              <a:spcBef>
                <a:spcPts val="1687"/>
              </a:spcBef>
              <a:defRPr/>
            </a:pPr>
            <a:r>
              <a:rPr lang="en-US" smtClean="0"/>
              <a:t>Future: The Cherenkov Telescope Array (CTA)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182563" y="0"/>
            <a:ext cx="8783637" cy="758825"/>
          </a:xfrm>
          <a:effectLst>
            <a:outerShdw blurRad="50800" dist="50800" dir="2700000" algn="ctr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404040"/>
                </a:solidFill>
              </a:rPr>
              <a:t>Rapid development of IACTs</a:t>
            </a:r>
          </a:p>
        </p:txBody>
      </p:sp>
      <p:pic>
        <p:nvPicPr>
          <p:cNvPr id="358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758825"/>
            <a:ext cx="3778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758825"/>
            <a:ext cx="3778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581400"/>
            <a:ext cx="3778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3581400"/>
            <a:ext cx="37782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" r="2876"/>
          <a:stretch>
            <a:fillRect/>
          </a:stretch>
        </p:blipFill>
        <p:spPr bwMode="auto">
          <a:xfrm>
            <a:off x="1295400" y="1357313"/>
            <a:ext cx="64293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4913"/>
            <a:ext cx="64293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Agrupar 6"/>
          <p:cNvGrpSpPr>
            <a:grpSpLocks/>
          </p:cNvGrpSpPr>
          <p:nvPr/>
        </p:nvGrpSpPr>
        <p:grpSpPr bwMode="auto">
          <a:xfrm>
            <a:off x="1295400" y="1077913"/>
            <a:ext cx="2114550" cy="2239962"/>
            <a:chOff x="1294805" y="1077445"/>
            <a:chExt cx="2115783" cy="2240863"/>
          </a:xfrm>
        </p:grpSpPr>
        <p:sp>
          <p:nvSpPr>
            <p:cNvPr id="4" name="Multiplicación 3"/>
            <p:cNvSpPr/>
            <p:nvPr/>
          </p:nvSpPr>
          <p:spPr bwMode="auto">
            <a:xfrm>
              <a:off x="1294805" y="1077445"/>
              <a:ext cx="1227854" cy="1270511"/>
            </a:xfrm>
            <a:prstGeom prst="mathMultiply">
              <a:avLst>
                <a:gd name="adj1" fmla="val 11347"/>
              </a:avLst>
            </a:prstGeom>
            <a:solidFill>
              <a:srgbClr val="FF66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 sz="4200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294805" y="2241550"/>
              <a:ext cx="2115783" cy="107675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s-ES" sz="1600" b="1" dirty="0" err="1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November</a:t>
              </a:r>
              <a:r>
                <a:rPr lang="es-ES" sz="1600" b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2010:</a:t>
              </a:r>
            </a:p>
            <a:p>
              <a:pPr algn="l">
                <a:defRPr/>
              </a:pPr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116 </a:t>
              </a:r>
              <a:r>
                <a:rPr lang="es-ES" sz="1600" dirty="0" err="1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sources</a:t>
              </a:r>
              <a:endParaRPr lang="es-ES" sz="16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  <a:p>
              <a:pPr algn="l">
                <a:defRPr/>
              </a:pPr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113 IACT </a:t>
              </a:r>
              <a:r>
                <a:rPr lang="es-ES" sz="1600" dirty="0" err="1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discoveries</a:t>
              </a:r>
              <a:endParaRPr lang="es-ES" sz="16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  <a:p>
              <a:pPr algn="l">
                <a:defRPr/>
              </a:pPr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72 Gal. / 44 EG</a:t>
              </a: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VHE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astronomy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   </a:t>
            </a:r>
            <a:r>
              <a:rPr lang="en-US" dirty="0" smtClean="0">
                <a:solidFill>
                  <a:srgbClr val="290082"/>
                </a:solidFill>
              </a:rPr>
              <a:t>- Motivation</a:t>
            </a:r>
            <a:br>
              <a:rPr lang="en-US" dirty="0" smtClean="0">
                <a:solidFill>
                  <a:srgbClr val="290082"/>
                </a:solidFill>
              </a:rPr>
            </a:br>
            <a:r>
              <a:rPr lang="en-US" dirty="0" smtClean="0">
                <a:solidFill>
                  <a:srgbClr val="290082"/>
                </a:solidFill>
              </a:rPr>
              <a:t/>
            </a:r>
            <a:br>
              <a:rPr lang="en-US" dirty="0" smtClean="0">
                <a:solidFill>
                  <a:srgbClr val="290082"/>
                </a:solidFill>
              </a:rPr>
            </a:br>
            <a:r>
              <a:rPr lang="en-US" dirty="0" smtClean="0">
                <a:solidFill>
                  <a:srgbClr val="290082"/>
                </a:solidFill>
              </a:rPr>
              <a:t>	   - The technique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113" b="2"/>
          <a:stretch>
            <a:fillRect/>
          </a:stretch>
        </p:blipFill>
        <p:spPr bwMode="auto">
          <a:xfrm>
            <a:off x="1806575" y="1408113"/>
            <a:ext cx="5516563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404040"/>
                </a:solidFill>
              </a:rPr>
              <a:t>Rapid development of</a:t>
            </a:r>
            <a:r>
              <a:rPr lang="en-US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 g</a:t>
            </a:r>
            <a:r>
              <a:rPr lang="en-US" dirty="0" smtClean="0">
                <a:solidFill>
                  <a:srgbClr val="404040"/>
                </a:solidFill>
              </a:rPr>
              <a:t>-ray astronomy</a:t>
            </a:r>
          </a:p>
        </p:txBody>
      </p:sp>
      <p:grpSp>
        <p:nvGrpSpPr>
          <p:cNvPr id="8" name="Agrupar 7"/>
          <p:cNvGrpSpPr>
            <a:grpSpLocks/>
          </p:cNvGrpSpPr>
          <p:nvPr/>
        </p:nvGrpSpPr>
        <p:grpSpPr bwMode="auto">
          <a:xfrm>
            <a:off x="1806575" y="1403350"/>
            <a:ext cx="5516563" cy="4225925"/>
            <a:chOff x="1806516" y="1403861"/>
            <a:chExt cx="5516170" cy="4225410"/>
          </a:xfrm>
        </p:grpSpPr>
        <p:grpSp>
          <p:nvGrpSpPr>
            <p:cNvPr id="36869" name="Agrupar 5"/>
            <p:cNvGrpSpPr>
              <a:grpSpLocks/>
            </p:cNvGrpSpPr>
            <p:nvPr/>
          </p:nvGrpSpPr>
          <p:grpSpPr bwMode="auto">
            <a:xfrm>
              <a:off x="1806516" y="1403861"/>
              <a:ext cx="5516170" cy="4225410"/>
              <a:chOff x="1806516" y="1411174"/>
              <a:chExt cx="5516170" cy="4225410"/>
            </a:xfrm>
          </p:grpSpPr>
          <p:pic>
            <p:nvPicPr>
              <p:cNvPr id="3687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6516" y="1411174"/>
                <a:ext cx="5516170" cy="4225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72" name="Oval 6"/>
              <p:cNvSpPr>
                <a:spLocks/>
              </p:cNvSpPr>
              <p:nvPr/>
            </p:nvSpPr>
            <p:spPr bwMode="auto">
              <a:xfrm>
                <a:off x="6499531" y="2270332"/>
                <a:ext cx="116086" cy="116086"/>
              </a:xfrm>
              <a:prstGeom prst="ellipse">
                <a:avLst/>
              </a:prstGeom>
              <a:solidFill>
                <a:srgbClr val="B2C5F7"/>
              </a:solidFill>
              <a:ln w="25400">
                <a:solidFill>
                  <a:srgbClr val="003DCC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s-ES"/>
              </a:p>
            </p:txBody>
          </p:sp>
          <p:sp>
            <p:nvSpPr>
              <p:cNvPr id="36873" name="Rectangle 7"/>
              <p:cNvSpPr>
                <a:spLocks/>
              </p:cNvSpPr>
              <p:nvPr/>
            </p:nvSpPr>
            <p:spPr bwMode="auto">
              <a:xfrm>
                <a:off x="6153505" y="2115179"/>
                <a:ext cx="370582" cy="199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r>
                  <a:rPr lang="en-US" sz="1300">
                    <a:solidFill>
                      <a:srgbClr val="003DCC"/>
                    </a:solidFill>
                    <a:latin typeface="Helvetica Neue Medium" charset="0"/>
                    <a:ea typeface="ＭＳ Ｐゴシック" charset="0"/>
                    <a:sym typeface="Helvetica Neue Medium" charset="0"/>
                  </a:rPr>
                  <a:t>1451</a:t>
                </a:r>
              </a:p>
            </p:txBody>
          </p:sp>
          <p:sp>
            <p:nvSpPr>
              <p:cNvPr id="36874" name="Line 8"/>
              <p:cNvSpPr>
                <a:spLocks noChangeShapeType="1"/>
              </p:cNvSpPr>
              <p:nvPr/>
            </p:nvSpPr>
            <p:spPr bwMode="auto">
              <a:xfrm rot="10800000" flipH="1">
                <a:off x="5347602" y="2355849"/>
                <a:ext cx="1151930" cy="651943"/>
              </a:xfrm>
              <a:prstGeom prst="line">
                <a:avLst/>
              </a:prstGeom>
              <a:noFill/>
              <a:ln w="25400">
                <a:solidFill>
                  <a:srgbClr val="003DC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6875" name="Oval 9"/>
              <p:cNvSpPr>
                <a:spLocks/>
              </p:cNvSpPr>
              <p:nvPr/>
            </p:nvSpPr>
            <p:spPr bwMode="auto">
              <a:xfrm>
                <a:off x="6499531" y="3204247"/>
                <a:ext cx="116086" cy="116086"/>
              </a:xfrm>
              <a:prstGeom prst="ellipse">
                <a:avLst/>
              </a:prstGeom>
              <a:solidFill>
                <a:srgbClr val="D90B00"/>
              </a:solidFill>
              <a:ln w="25400">
                <a:solidFill>
                  <a:srgbClr val="671D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s-ES"/>
              </a:p>
            </p:txBody>
          </p:sp>
          <p:sp>
            <p:nvSpPr>
              <p:cNvPr id="36876" name="Rectangle 10"/>
              <p:cNvSpPr>
                <a:spLocks/>
              </p:cNvSpPr>
              <p:nvPr/>
            </p:nvSpPr>
            <p:spPr bwMode="auto">
              <a:xfrm>
                <a:off x="6583246" y="3049094"/>
                <a:ext cx="277937" cy="199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r>
                  <a:rPr lang="en-US" sz="1300">
                    <a:solidFill>
                      <a:srgbClr val="A40800"/>
                    </a:solidFill>
                    <a:latin typeface="Helvetica Neue Medium" charset="0"/>
                    <a:ea typeface="ＭＳ Ｐゴシック" charset="0"/>
                    <a:sym typeface="Helvetica Neue Medium" charset="0"/>
                  </a:rPr>
                  <a:t>116</a:t>
                </a:r>
              </a:p>
            </p:txBody>
          </p:sp>
          <p:sp>
            <p:nvSpPr>
              <p:cNvPr id="36877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276288" y="3293544"/>
                <a:ext cx="232172" cy="169664"/>
              </a:xfrm>
              <a:prstGeom prst="line">
                <a:avLst/>
              </a:prstGeom>
              <a:noFill/>
              <a:ln w="25400">
                <a:solidFill>
                  <a:srgbClr val="9B2C0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6870" name="Rectángulo 6"/>
            <p:cNvSpPr>
              <a:spLocks noChangeArrowheads="1"/>
            </p:cNvSpPr>
            <p:nvPr/>
          </p:nvSpPr>
          <p:spPr bwMode="auto">
            <a:xfrm>
              <a:off x="6063374" y="1830867"/>
              <a:ext cx="6607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Helvetica Neue Medium" charset="0"/>
                  <a:ea typeface="ＭＳ Ｐゴシック" charset="0"/>
                  <a:sym typeface="Helvetica Neue Medium" charset="0"/>
                </a:rPr>
                <a:t>FERMI</a:t>
              </a:r>
            </a:p>
          </p:txBody>
        </p:sp>
      </p:grp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Current state of VHE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astronomy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   </a:t>
            </a:r>
            <a:r>
              <a:rPr lang="en-US" dirty="0" smtClean="0">
                <a:solidFill>
                  <a:srgbClr val="290082"/>
                </a:solidFill>
              </a:rPr>
              <a:t>- The MAGIC telescopes</a:t>
            </a:r>
            <a:br>
              <a:rPr lang="en-US" dirty="0" smtClean="0">
                <a:solidFill>
                  <a:srgbClr val="290082"/>
                </a:solidFill>
              </a:rPr>
            </a:br>
            <a:r>
              <a:rPr lang="en-US" dirty="0" smtClean="0">
                <a:solidFill>
                  <a:srgbClr val="290082"/>
                </a:solidFill>
              </a:rPr>
              <a:t>	   - MAGIC Results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MAGIC-1 Telescope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877888"/>
            <a:ext cx="714375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160338" y="1149350"/>
            <a:ext cx="5010150" cy="4389438"/>
            <a:chOff x="160734" y="1149698"/>
            <a:chExt cx="5009555" cy="4388755"/>
          </a:xfrm>
        </p:grpSpPr>
        <p:sp>
          <p:nvSpPr>
            <p:cNvPr id="40965" name="Rectangle 4"/>
            <p:cNvSpPr>
              <a:spLocks/>
            </p:cNvSpPr>
            <p:nvPr/>
          </p:nvSpPr>
          <p:spPr bwMode="auto">
            <a:xfrm>
              <a:off x="1589484" y="1149698"/>
              <a:ext cx="3554016" cy="4388755"/>
            </a:xfrm>
            <a:prstGeom prst="rect">
              <a:avLst/>
            </a:prstGeom>
            <a:solidFill>
              <a:srgbClr val="FFFFFF">
                <a:alpha val="5568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40966" name="Rectangle 5"/>
            <p:cNvSpPr>
              <a:spLocks/>
            </p:cNvSpPr>
            <p:nvPr/>
          </p:nvSpPr>
          <p:spPr bwMode="auto">
            <a:xfrm>
              <a:off x="160734" y="1149698"/>
              <a:ext cx="5009555" cy="420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>
                <a:spcBef>
                  <a:spcPts val="425"/>
                </a:spcBef>
                <a:buClr>
                  <a:srgbClr val="595959"/>
                </a:buClr>
                <a:buSzPct val="100000"/>
                <a:buFont typeface="Corbel" charset="0"/>
                <a:buChar char="•"/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Largest mirror in the world, 17m ∅ Parabolic dish (234 m</a:t>
              </a:r>
              <a:r>
                <a:rPr lang="en-US" sz="2000" baseline="31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2</a:t>
              </a: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)</a:t>
              </a:r>
            </a:p>
            <a:p>
              <a:pPr marL="26988" algn="l">
                <a:spcBef>
                  <a:spcPts val="425"/>
                </a:spcBef>
                <a:buClr>
                  <a:srgbClr val="595959"/>
                </a:buClr>
                <a:buSzPct val="100000"/>
                <a:buFont typeface="Corbel" charset="0"/>
                <a:buChar char="•"/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3.5° ∅ FOV photomultiplier   camera with 576 enhanced QE PMTs</a:t>
              </a:r>
            </a:p>
            <a:p>
              <a:pPr marL="26988" algn="l">
                <a:spcBef>
                  <a:spcPts val="425"/>
                </a:spcBef>
                <a:buClr>
                  <a:srgbClr val="595959"/>
                </a:buClr>
                <a:buSzPct val="100000"/>
                <a:buFont typeface="Corbel" charset="0"/>
                <a:buChar char="•"/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Trigger threshold: 55 GeV (25 GeV!) </a:t>
              </a:r>
            </a:p>
            <a:p>
              <a:pPr marL="26988" algn="l">
                <a:spcBef>
                  <a:spcPts val="425"/>
                </a:spcBef>
                <a:buClr>
                  <a:srgbClr val="595959"/>
                </a:buClr>
                <a:buSzPct val="100000"/>
                <a:buFont typeface="Corbel" charset="0"/>
                <a:buChar char="•"/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Sensitivity: 1.6% Crab Nebula in   </a:t>
              </a:r>
              <a:b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</a:b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 50 hours at E=270 GeV </a:t>
              </a:r>
            </a:p>
            <a:p>
              <a:pPr marL="26988" algn="l">
                <a:spcBef>
                  <a:spcPts val="425"/>
                </a:spcBef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 (enhanced by timing information from </a:t>
              </a:r>
              <a:b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</a:b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 new 2GS/s FADC)</a:t>
              </a:r>
            </a:p>
            <a:p>
              <a:pPr marL="26988" algn="l">
                <a:spcBef>
                  <a:spcPts val="425"/>
                </a:spcBef>
                <a:buClr>
                  <a:srgbClr val="595959"/>
                </a:buClr>
                <a:buSzPct val="100000"/>
                <a:buFont typeface="Corbel" charset="0"/>
                <a:buChar char="•"/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PSF ~0.1°</a:t>
              </a:r>
            </a:p>
            <a:p>
              <a:pPr marL="26988" algn="l">
                <a:spcBef>
                  <a:spcPts val="425"/>
                </a:spcBef>
                <a:buClr>
                  <a:srgbClr val="595959"/>
                </a:buClr>
                <a:buSzPct val="100000"/>
                <a:buFont typeface="Corbel" charset="0"/>
                <a:buChar char="•"/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Energy resolution ~20%</a:t>
              </a:r>
            </a:p>
            <a:p>
              <a:pPr marL="26988" algn="l">
                <a:spcBef>
                  <a:spcPts val="425"/>
                </a:spcBef>
                <a:buClr>
                  <a:srgbClr val="595959"/>
                </a:buClr>
                <a:buSzPct val="100000"/>
                <a:buFont typeface="Corbel" charset="0"/>
                <a:buChar char="•"/>
              </a:pP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Enhanced duty cycle (moon &amp; twilight </a:t>
              </a:r>
              <a:b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</a:br>
              <a:r>
                <a:rPr lang="en-US" sz="2000">
                  <a:solidFill>
                    <a:schemeClr val="tx1"/>
                  </a:solidFill>
                  <a:latin typeface="Gill Sans Light" charset="0"/>
                  <a:ea typeface="ＭＳ Ｐゴシック" charset="0"/>
                  <a:sym typeface="Gill Sans Light" charset="0"/>
                </a:rPr>
                <a:t>  observations +50%)</a:t>
              </a: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MAGIC Telescopes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-116"/>
          <a:stretch>
            <a:fillRect/>
          </a:stretch>
        </p:blipFill>
        <p:spPr bwMode="auto">
          <a:xfrm>
            <a:off x="1576388" y="801688"/>
            <a:ext cx="7369175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r 1"/>
          <p:cNvGrpSpPr>
            <a:grpSpLocks/>
          </p:cNvGrpSpPr>
          <p:nvPr/>
        </p:nvGrpSpPr>
        <p:grpSpPr bwMode="auto">
          <a:xfrm>
            <a:off x="0" y="1411288"/>
            <a:ext cx="4225925" cy="4627562"/>
            <a:chOff x="0" y="1410891"/>
            <a:chExt cx="4226514" cy="4627272"/>
          </a:xfrm>
        </p:grpSpPr>
        <p:sp>
          <p:nvSpPr>
            <p:cNvPr id="41990" name="Rectangle 3"/>
            <p:cNvSpPr>
              <a:spLocks/>
            </p:cNvSpPr>
            <p:nvPr/>
          </p:nvSpPr>
          <p:spPr bwMode="auto">
            <a:xfrm>
              <a:off x="1598414" y="1410891"/>
              <a:ext cx="2628100" cy="4627272"/>
            </a:xfrm>
            <a:prstGeom prst="rect">
              <a:avLst/>
            </a:prstGeom>
            <a:solidFill>
              <a:srgbClr val="FFFFFF">
                <a:alpha val="5568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500">
                  <a:solidFill>
                    <a:schemeClr val="tx1"/>
                  </a:solidFill>
                  <a:ea typeface="ＭＳ Ｐゴシック" charset="0"/>
                </a:rPr>
                <a:t>  </a:t>
              </a:r>
            </a:p>
          </p:txBody>
        </p:sp>
        <p:sp>
          <p:nvSpPr>
            <p:cNvPr id="41988" name="Rectangle 4"/>
            <p:cNvSpPr>
              <a:spLocks noGrp="1" noChangeArrowheads="1"/>
            </p:cNvSpPr>
            <p:nvPr/>
          </p:nvSpPr>
          <p:spPr bwMode="auto">
            <a:xfrm>
              <a:off x="0" y="1446609"/>
              <a:ext cx="4036219" cy="4591554"/>
            </a:xfrm>
            <a:prstGeom prst="rect">
              <a:avLst/>
            </a:prstGeom>
            <a:noFill/>
            <a:ln w="9525" cmpd="sng">
              <a:noFill/>
              <a:prstDash val="solid"/>
            </a:ln>
            <a:effectLst/>
            <a:scene3d>
              <a:camera prst="orthographicFront"/>
              <a:lightRig rig="balanced" dir="t"/>
            </a:scene3d>
            <a:sp3d prstMaterial="plastic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35717" tIns="35717" rIns="28573" bIns="35717"/>
            <a:lstStyle/>
            <a:p>
              <a:pPr marL="241093" algn="l">
                <a:spcBef>
                  <a:spcPts val="2250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MAGIC-2 in operation since Fall 2009</a:t>
              </a:r>
            </a:p>
            <a:p>
              <a:pPr marL="241093" algn="l">
                <a:spcBef>
                  <a:spcPts val="422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Same </a:t>
              </a:r>
              <a:r>
                <a:rPr lang="en-US" sz="2000" kern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FoV</a:t>
              </a: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, Diameter and telescope structure as MAGIC-1</a:t>
              </a:r>
            </a:p>
            <a:p>
              <a:pPr marL="2098402" lvl="6" defTabSz="914400" fontAlgn="base">
                <a:spcBef>
                  <a:spcPts val="422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endParaRPr lang="en-US" sz="2000" kern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endParaRPr>
            </a:p>
            <a:p>
              <a:pPr marL="241093" algn="l">
                <a:spcBef>
                  <a:spcPts val="422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Performances of the stereo system:</a:t>
              </a:r>
            </a:p>
            <a:p>
              <a:pPr marL="625056" lvl="2" indent="0" algn="l">
                <a:spcBef>
                  <a:spcPts val="422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Energy threshold 50 GeV (analysis) </a:t>
              </a:r>
            </a:p>
            <a:p>
              <a:pPr marL="625056" lvl="2" indent="0" algn="l">
                <a:spcBef>
                  <a:spcPts val="422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Sensitivity: &lt;1.0% Crab in 50 h</a:t>
              </a:r>
            </a:p>
            <a:p>
              <a:pPr marL="625056" lvl="2" indent="0" algn="l">
                <a:spcBef>
                  <a:spcPts val="422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Lucida Grande" charset="0"/>
                  <a:sym typeface="Gill Sans Light" charset="0"/>
                </a:rPr>
                <a:t>Angular resolution: 0.07° (</a:t>
              </a:r>
              <a:r>
                <a:rPr lang="en-US" sz="2000" kern="0" dirty="0" err="1">
                  <a:solidFill>
                    <a:schemeClr val="tx1"/>
                  </a:solidFill>
                  <a:latin typeface="+mn-lt"/>
                  <a:ea typeface="+mn-ea"/>
                  <a:cs typeface="Lucida Grande" charset="0"/>
                  <a:sym typeface="Gill Sans Light" charset="0"/>
                </a:rPr>
                <a:t>σ</a:t>
              </a: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Lucida Grande" charset="0"/>
                  <a:sym typeface="Gill Sans Light" charset="0"/>
                </a:rPr>
                <a:t> 2D)</a:t>
              </a:r>
              <a:endParaRPr lang="en-US" sz="2000" kern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endParaRPr>
            </a:p>
            <a:p>
              <a:pPr marL="625056" lvl="2" indent="0" algn="l">
                <a:spcBef>
                  <a:spcPts val="422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Energy resolution: ~</a:t>
              </a:r>
              <a:r>
                <a:rPr lang="en-US" sz="2000" kern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17%</a:t>
              </a:r>
              <a:endParaRPr lang="en-US" sz="2000" kern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endParaRPr>
            </a:p>
            <a:p>
              <a:pPr marL="625056" lvl="2" indent="0" algn="l">
                <a:spcBef>
                  <a:spcPts val="422"/>
                </a:spcBef>
                <a:buClr>
                  <a:srgbClr val="000000"/>
                </a:buClr>
                <a:buSzPct val="125000"/>
                <a:buFont typeface="Gill Sans Light" charset="0"/>
                <a:buChar char="•"/>
                <a:defRPr/>
              </a:pPr>
              <a:r>
                <a:rPr lang="en-US" sz="2000" kern="0" dirty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 Light" charset="0"/>
                </a:rPr>
                <a:t>Fast repositioning (&lt;20 sec!)</a:t>
              </a:r>
            </a:p>
          </p:txBody>
        </p:sp>
      </p:grpSp>
      <p:sp>
        <p:nvSpPr>
          <p:cNvPr id="3" name="Rectángulo 2"/>
          <p:cNvSpPr/>
          <p:nvPr/>
        </p:nvSpPr>
        <p:spPr>
          <a:xfrm rot="19048452">
            <a:off x="3768378" y="2837251"/>
            <a:ext cx="5753924" cy="144655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Lowest Energy 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threshold </a:t>
            </a:r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among IACTs !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239433" y="1401961"/>
            <a:ext cx="4840711" cy="5072063"/>
          </a:xfrm>
          <a:ln/>
        </p:spPr>
        <p:txBody>
          <a:bodyPr anchor="t"/>
          <a:lstStyle/>
          <a:p>
            <a:pPr marL="625056"/>
            <a:r>
              <a:rPr lang="en-US" sz="2400" dirty="0" smtClean="0"/>
              <a:t>Interesting </a:t>
            </a:r>
            <a:r>
              <a:rPr lang="en-US" sz="2400" dirty="0"/>
              <a:t>to look at low </a:t>
            </a:r>
            <a:r>
              <a:rPr lang="en-US" sz="2400" dirty="0" smtClean="0"/>
              <a:t>energies</a:t>
            </a:r>
          </a:p>
          <a:p>
            <a:pPr marL="937794" lvl="2">
              <a:buClr>
                <a:srgbClr val="252525"/>
              </a:buClr>
            </a:pPr>
            <a:r>
              <a:rPr lang="en-US" sz="2200" dirty="0"/>
              <a:t>Measure soft spectra, cut-</a:t>
            </a:r>
            <a:r>
              <a:rPr lang="en-US" sz="2200" dirty="0" smtClean="0"/>
              <a:t>offs</a:t>
            </a:r>
            <a:endParaRPr lang="en-US" sz="2200" dirty="0"/>
          </a:p>
          <a:p>
            <a:pPr marL="937584" lvl="1"/>
            <a:r>
              <a:rPr lang="en-US" sz="2200" dirty="0"/>
              <a:t>O</a:t>
            </a:r>
            <a:r>
              <a:rPr lang="en-US" sz="2200" dirty="0" smtClean="0"/>
              <a:t>bjects </a:t>
            </a:r>
            <a:r>
              <a:rPr lang="en-US" sz="2200" dirty="0"/>
              <a:t>with higher redshift, </a:t>
            </a:r>
            <a:br>
              <a:rPr lang="en-US" sz="2200" dirty="0"/>
            </a:br>
            <a:r>
              <a:rPr lang="en-US" sz="2200" dirty="0"/>
              <a:t>not visible at higher energies</a:t>
            </a:r>
          </a:p>
          <a:p>
            <a:pPr marL="937584" lvl="1"/>
            <a:r>
              <a:rPr lang="en-US" sz="2200" dirty="0"/>
              <a:t>Overlap with other instruments (FERMI)</a:t>
            </a:r>
          </a:p>
          <a:p>
            <a:pPr marL="937584" lvl="1"/>
            <a:r>
              <a:rPr lang="en-US" sz="2200" dirty="0"/>
              <a:t>Less explored region</a:t>
            </a:r>
          </a:p>
          <a:p>
            <a:pPr marL="937584" lvl="1"/>
            <a:r>
              <a:rPr lang="en-US" sz="2200" dirty="0"/>
              <a:t>More sources</a:t>
            </a:r>
          </a:p>
        </p:txBody>
      </p:sp>
      <p:graphicFrame>
        <p:nvGraphicFramePr>
          <p:cNvPr id="1536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50971"/>
              </p:ext>
            </p:extLst>
          </p:nvPr>
        </p:nvGraphicFramePr>
        <p:xfrm>
          <a:off x="4871073" y="1757709"/>
          <a:ext cx="4205883" cy="4018356"/>
        </p:xfrm>
        <a:graphic>
          <a:graphicData uri="http://schemas.openxmlformats.org/drawingml/2006/table">
            <a:tbl>
              <a:tblPr/>
              <a:tblGrid>
                <a:gridCol w="1475631"/>
                <a:gridCol w="734467"/>
                <a:gridCol w="859482"/>
                <a:gridCol w="1136303"/>
              </a:tblGrid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Source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Redshift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Type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1168400" algn="l"/>
                          <a:tab pos="13620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Experiment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1ES 1011+496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0.21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FR-I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MAGIC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1ES 0414+009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0.29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HBL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HESS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S5 0716+71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0.31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HBL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MAGIC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1ES 0502+675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0.34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HBL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VERITAS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PKS 1510-089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0.36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FSRQ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HESS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PKS 1222+21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0.43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FSRQ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MAGIC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3C 66A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0.44 (?)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IBL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VERITAS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2EF"/>
                    </a:solidFill>
                  </a:tcPr>
                </a:tc>
              </a:tr>
              <a:tr h="446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3C 279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0.54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FSRQ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MAGIC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F9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D6"/>
                    </a:solidFill>
                  </a:tcPr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VHE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Astronomy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63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smtClean="0"/>
              <a:t>Performances</a:t>
            </a:r>
          </a:p>
        </p:txBody>
      </p:sp>
      <p:pic>
        <p:nvPicPr>
          <p:cNvPr id="67587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" y="922338"/>
            <a:ext cx="36655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" y="3608388"/>
            <a:ext cx="3660776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CuadroTexto 15"/>
          <p:cNvSpPr txBox="1">
            <a:spLocks noChangeArrowheads="1"/>
          </p:cNvSpPr>
          <p:nvPr/>
        </p:nvSpPr>
        <p:spPr bwMode="auto">
          <a:xfrm>
            <a:off x="721793" y="1033463"/>
            <a:ext cx="1895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r>
              <a:rPr lang="es-ES" sz="1800">
                <a:solidFill>
                  <a:srgbClr val="660066"/>
                </a:solidFill>
              </a:rPr>
              <a:t>Energy resolution</a:t>
            </a:r>
          </a:p>
        </p:txBody>
      </p:sp>
      <p:sp>
        <p:nvSpPr>
          <p:cNvPr id="67590" name="CuadroTexto 16"/>
          <p:cNvSpPr txBox="1">
            <a:spLocks noChangeArrowheads="1"/>
          </p:cNvSpPr>
          <p:nvPr/>
        </p:nvSpPr>
        <p:spPr bwMode="auto">
          <a:xfrm>
            <a:off x="540818" y="5549900"/>
            <a:ext cx="1963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r>
              <a:rPr lang="es-ES" sz="1800">
                <a:solidFill>
                  <a:srgbClr val="660066"/>
                </a:solidFill>
              </a:rPr>
              <a:t>Angular resolution</a:t>
            </a:r>
          </a:p>
        </p:txBody>
      </p:sp>
      <p:sp>
        <p:nvSpPr>
          <p:cNvPr id="67591" name="CuadroTexto 17"/>
          <p:cNvSpPr txBox="1">
            <a:spLocks noChangeArrowheads="1"/>
          </p:cNvSpPr>
          <p:nvPr/>
        </p:nvSpPr>
        <p:spPr bwMode="auto">
          <a:xfrm>
            <a:off x="3916363" y="1149350"/>
            <a:ext cx="5227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l" eaLnBrk="1" hangingPunct="1"/>
            <a:r>
              <a:rPr lang="es-ES" sz="1800">
                <a:solidFill>
                  <a:srgbClr val="660066"/>
                </a:solidFill>
              </a:rPr>
              <a:t>Sensitivity</a:t>
            </a:r>
            <a:r>
              <a:rPr lang="es-ES" sz="1800">
                <a:solidFill>
                  <a:schemeClr val="tx1"/>
                </a:solidFill>
              </a:rPr>
              <a:t>. Flux required to detect a source (N</a:t>
            </a:r>
            <a:r>
              <a:rPr lang="es-ES" sz="1800" baseline="-25000">
                <a:solidFill>
                  <a:schemeClr val="tx1"/>
                </a:solidFill>
              </a:rPr>
              <a:t>excess</a:t>
            </a:r>
            <a:r>
              <a:rPr lang="es-ES" sz="1800">
                <a:solidFill>
                  <a:schemeClr val="tx1"/>
                </a:solidFill>
              </a:rPr>
              <a:t>/√N</a:t>
            </a:r>
            <a:r>
              <a:rPr lang="es-ES" sz="1800" baseline="-25000">
                <a:solidFill>
                  <a:schemeClr val="tx1"/>
                </a:solidFill>
              </a:rPr>
              <a:t>background</a:t>
            </a:r>
            <a:r>
              <a:rPr lang="es-ES" sz="1800">
                <a:solidFill>
                  <a:schemeClr val="tx1"/>
                </a:solidFill>
              </a:rPr>
              <a:t>=5) in 50 h:</a:t>
            </a:r>
          </a:p>
        </p:txBody>
      </p:sp>
      <p:grpSp>
        <p:nvGrpSpPr>
          <p:cNvPr id="67592" name="Agrupar 20"/>
          <p:cNvGrpSpPr>
            <a:grpSpLocks/>
          </p:cNvGrpSpPr>
          <p:nvPr/>
        </p:nvGrpSpPr>
        <p:grpSpPr bwMode="auto">
          <a:xfrm>
            <a:off x="3821113" y="1871663"/>
            <a:ext cx="5322887" cy="3873500"/>
            <a:chOff x="3820520" y="1871343"/>
            <a:chExt cx="5323480" cy="3874310"/>
          </a:xfrm>
        </p:grpSpPr>
        <p:pic>
          <p:nvPicPr>
            <p:cNvPr id="67593" name="Imagen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520" y="1871343"/>
              <a:ext cx="5323480" cy="3874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4" name="CuadroTexto 18"/>
            <p:cNvSpPr txBox="1">
              <a:spLocks noChangeArrowheads="1"/>
            </p:cNvSpPr>
            <p:nvPr/>
          </p:nvSpPr>
          <p:spPr bwMode="auto">
            <a:xfrm>
              <a:off x="4869670" y="2350518"/>
              <a:ext cx="12249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9pPr>
            </a:lstStyle>
            <a:p>
              <a:pPr eaLnBrk="1" hangingPunct="1"/>
              <a:r>
                <a:rPr lang="es-ES" sz="2000">
                  <a:solidFill>
                    <a:schemeClr val="bg2"/>
                  </a:solidFill>
                </a:rPr>
                <a:t>MAGIC-1</a:t>
              </a:r>
            </a:p>
          </p:txBody>
        </p:sp>
        <p:sp>
          <p:nvSpPr>
            <p:cNvPr id="67595" name="CuadroTexto 19"/>
            <p:cNvSpPr txBox="1">
              <a:spLocks noChangeArrowheads="1"/>
            </p:cNvSpPr>
            <p:nvPr/>
          </p:nvSpPr>
          <p:spPr bwMode="auto">
            <a:xfrm>
              <a:off x="5534848" y="4183933"/>
              <a:ext cx="1781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defRPr>
              </a:lvl9pPr>
            </a:lstStyle>
            <a:p>
              <a:pPr eaLnBrk="1" hangingPunct="1"/>
              <a:r>
                <a:rPr lang="es-ES" sz="2000"/>
                <a:t>MAGIC Stereo</a:t>
              </a:r>
            </a:p>
          </p:txBody>
        </p:sp>
      </p:grp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IACTs</a:t>
            </a:r>
            <a:r>
              <a:rPr lang="es-ES" dirty="0" smtClean="0"/>
              <a:t> in </a:t>
            </a:r>
            <a:r>
              <a:rPr lang="es-ES" dirty="0" err="1" smtClean="0"/>
              <a:t>operation</a:t>
            </a:r>
            <a:endParaRPr lang="es-ES" dirty="0" smtClean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s-ES" dirty="0" smtClean="0"/>
          </a:p>
        </p:txBody>
      </p:sp>
      <p:pic>
        <p:nvPicPr>
          <p:cNvPr id="43012" name="Picture 4" descr="5telmontage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55650"/>
            <a:ext cx="910748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CuadroTexto 5"/>
          <p:cNvSpPr txBox="1">
            <a:spLocks noChangeArrowheads="1"/>
          </p:cNvSpPr>
          <p:nvPr/>
        </p:nvSpPr>
        <p:spPr bwMode="auto">
          <a:xfrm>
            <a:off x="15875" y="3073400"/>
            <a:ext cx="7905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l" eaLnBrk="1" hangingPunct="1"/>
            <a:r>
              <a:rPr lang="es-ES">
                <a:solidFill>
                  <a:srgbClr val="F2F2F2"/>
                </a:solidFill>
              </a:rPr>
              <a:t>H.E.S.S.-II a 28 m IACT + 4 x 12 m telescopes</a:t>
            </a: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225"/>
            <a:ext cx="9144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CuadroTexto 7"/>
          <p:cNvSpPr txBox="1">
            <a:spLocks noChangeArrowheads="1"/>
          </p:cNvSpPr>
          <p:nvPr/>
        </p:nvSpPr>
        <p:spPr bwMode="auto">
          <a:xfrm>
            <a:off x="15875" y="3919538"/>
            <a:ext cx="52466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l" eaLnBrk="1" hangingPunct="1"/>
            <a:r>
              <a:rPr lang="es-ES">
                <a:solidFill>
                  <a:srgbClr val="F2F2F2"/>
                </a:solidFill>
              </a:rPr>
              <a:t>VERITAS, 4 x 12 m telescopes</a:t>
            </a:r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5816600" y="4132263"/>
          <a:ext cx="321945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r:id="rId5" imgW="8466667" imgH="7133333" progId="">
                  <p:embed/>
                </p:oleObj>
              </mc:Choice>
              <mc:Fallback>
                <p:oleObj r:id="rId5" imgW="8466667" imgH="7133333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600" y="4132263"/>
                        <a:ext cx="3219450" cy="271145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31775" y="828675"/>
            <a:ext cx="8759825" cy="5722938"/>
          </a:xfrm>
        </p:spPr>
        <p:txBody>
          <a:bodyPr lIns="26788" tIns="26788" rIns="26788" bIns="26788"/>
          <a:lstStyle/>
          <a:p>
            <a:pPr marL="214305" indent="-214305" eaLnBrk="1" hangingPunct="1">
              <a:buClr>
                <a:srgbClr val="000000"/>
              </a:buClr>
              <a:buFont typeface="Wingdings" charset="0"/>
              <a:buChar char="l"/>
              <a:defRPr/>
            </a:pPr>
            <a:r>
              <a:rPr lang="en-US" sz="2400" smtClean="0"/>
              <a:t>MAGIC has discovered 4 galactic sources and detected 6 more</a:t>
            </a:r>
          </a:p>
        </p:txBody>
      </p:sp>
      <p:pic>
        <p:nvPicPr>
          <p:cNvPr id="522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436688"/>
            <a:ext cx="1719263" cy="1958975"/>
          </a:xfrm>
          <a:prstGeom prst="rect">
            <a:avLst/>
          </a:prstGeom>
          <a:noFill/>
          <a:ln w="38100">
            <a:solidFill>
              <a:srgbClr val="E36C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1436688"/>
            <a:ext cx="1711325" cy="1958975"/>
          </a:xfrm>
          <a:prstGeom prst="rect">
            <a:avLst/>
          </a:prstGeom>
          <a:noFill/>
          <a:ln w="38100">
            <a:solidFill>
              <a:srgbClr val="E36C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436688"/>
            <a:ext cx="1717675" cy="1958975"/>
          </a:xfrm>
          <a:prstGeom prst="rect">
            <a:avLst/>
          </a:prstGeom>
          <a:noFill/>
          <a:ln w="38100">
            <a:solidFill>
              <a:srgbClr val="E36C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4111625"/>
            <a:ext cx="1703388" cy="1978025"/>
          </a:xfrm>
          <a:prstGeom prst="rect">
            <a:avLst/>
          </a:prstGeom>
          <a:noFill/>
          <a:ln w="38100">
            <a:solidFill>
              <a:srgbClr val="E36C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4111625"/>
            <a:ext cx="1689100" cy="1978025"/>
          </a:xfrm>
          <a:prstGeom prst="rect">
            <a:avLst/>
          </a:prstGeom>
          <a:noFill/>
          <a:ln w="57150">
            <a:solidFill>
              <a:srgbClr val="9BBB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4111625"/>
            <a:ext cx="1704975" cy="1978025"/>
          </a:xfrm>
          <a:prstGeom prst="rect">
            <a:avLst/>
          </a:prstGeom>
          <a:noFill/>
          <a:ln w="38100">
            <a:solidFill>
              <a:srgbClr val="E36C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1436688"/>
            <a:ext cx="1687512" cy="1958975"/>
          </a:xfrm>
          <a:prstGeom prst="rect">
            <a:avLst/>
          </a:prstGeom>
          <a:noFill/>
          <a:ln w="38100">
            <a:solidFill>
              <a:srgbClr val="E36C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111625"/>
            <a:ext cx="1703387" cy="1978025"/>
          </a:xfrm>
          <a:prstGeom prst="rect">
            <a:avLst/>
          </a:prstGeom>
          <a:noFill/>
          <a:ln w="57150">
            <a:solidFill>
              <a:srgbClr val="9BBB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4111625"/>
            <a:ext cx="1698625" cy="1978025"/>
          </a:xfrm>
          <a:prstGeom prst="rect">
            <a:avLst/>
          </a:prstGeom>
          <a:noFill/>
          <a:ln w="57150">
            <a:solidFill>
              <a:srgbClr val="9BBB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24907" b="47620"/>
          <a:stretch>
            <a:fillRect/>
          </a:stretch>
        </p:blipFill>
        <p:spPr bwMode="auto">
          <a:xfrm>
            <a:off x="1884363" y="1436688"/>
            <a:ext cx="1719262" cy="1958975"/>
          </a:xfrm>
          <a:prstGeom prst="rect">
            <a:avLst/>
          </a:prstGeom>
          <a:noFill/>
          <a:ln w="57150">
            <a:solidFill>
              <a:srgbClr val="9BBB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6" name="Rectangle 12"/>
          <p:cNvSpPr>
            <a:spLocks/>
          </p:cNvSpPr>
          <p:nvPr/>
        </p:nvSpPr>
        <p:spPr bwMode="auto">
          <a:xfrm>
            <a:off x="2228850" y="3422650"/>
            <a:ext cx="9667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FF2712"/>
                </a:solidFill>
                <a:latin typeface="Arial Narrow" charset="0"/>
                <a:ea typeface="ＭＳ Ｐゴシック" charset="0"/>
                <a:sym typeface="Arial Narrow" charset="0"/>
              </a:rPr>
              <a:t>Crab Pulsar</a:t>
            </a:r>
          </a:p>
        </p:txBody>
      </p:sp>
      <p:sp>
        <p:nvSpPr>
          <p:cNvPr id="52237" name="Rectangle 13"/>
          <p:cNvSpPr>
            <a:spLocks/>
          </p:cNvSpPr>
          <p:nvPr/>
        </p:nvSpPr>
        <p:spPr bwMode="auto">
          <a:xfrm>
            <a:off x="6062663" y="3425825"/>
            <a:ext cx="992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1F497D"/>
                </a:solidFill>
                <a:latin typeface="Arial Narrow" charset="0"/>
                <a:ea typeface="ＭＳ Ｐゴシック" charset="0"/>
                <a:sym typeface="Arial Narrow" charset="0"/>
              </a:rPr>
              <a:t>HESS J1813</a:t>
            </a:r>
          </a:p>
        </p:txBody>
      </p:sp>
      <p:sp>
        <p:nvSpPr>
          <p:cNvPr id="52238" name="Rectangle 14"/>
          <p:cNvSpPr>
            <a:spLocks/>
          </p:cNvSpPr>
          <p:nvPr/>
        </p:nvSpPr>
        <p:spPr bwMode="auto">
          <a:xfrm>
            <a:off x="7823200" y="3425825"/>
            <a:ext cx="9937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1F497D"/>
                </a:solidFill>
                <a:latin typeface="Arial Narrow" charset="0"/>
                <a:ea typeface="ＭＳ Ｐゴシック" charset="0"/>
                <a:sym typeface="Arial Narrow" charset="0"/>
              </a:rPr>
              <a:t>HESS J1834</a:t>
            </a:r>
          </a:p>
        </p:txBody>
      </p:sp>
      <p:sp>
        <p:nvSpPr>
          <p:cNvPr id="52239" name="Rectangle 15"/>
          <p:cNvSpPr>
            <a:spLocks/>
          </p:cNvSpPr>
          <p:nvPr/>
        </p:nvSpPr>
        <p:spPr bwMode="auto">
          <a:xfrm>
            <a:off x="328613" y="3425825"/>
            <a:ext cx="10112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1F497D"/>
                </a:solidFill>
                <a:latin typeface="Arial Narrow" charset="0"/>
                <a:ea typeface="ＭＳ Ｐゴシック" charset="0"/>
                <a:sym typeface="Arial Narrow" charset="0"/>
              </a:rPr>
              <a:t>Crab Nebula</a:t>
            </a:r>
          </a:p>
        </p:txBody>
      </p:sp>
      <p:sp>
        <p:nvSpPr>
          <p:cNvPr id="52240" name="Rectangle 16"/>
          <p:cNvSpPr>
            <a:spLocks/>
          </p:cNvSpPr>
          <p:nvPr/>
        </p:nvSpPr>
        <p:spPr bwMode="auto">
          <a:xfrm>
            <a:off x="3971925" y="3425825"/>
            <a:ext cx="1244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1F497D"/>
                </a:solidFill>
                <a:latin typeface="Arial Narrow" charset="0"/>
                <a:ea typeface="ＭＳ Ｐゴシック" charset="0"/>
                <a:sym typeface="Arial Narrow" charset="0"/>
              </a:rPr>
              <a:t>Galactic Center</a:t>
            </a:r>
          </a:p>
        </p:txBody>
      </p:sp>
      <p:sp>
        <p:nvSpPr>
          <p:cNvPr id="52241" name="Rectangle 17"/>
          <p:cNvSpPr>
            <a:spLocks/>
          </p:cNvSpPr>
          <p:nvPr/>
        </p:nvSpPr>
        <p:spPr bwMode="auto">
          <a:xfrm>
            <a:off x="2449513" y="6089650"/>
            <a:ext cx="536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FF2712"/>
                </a:solidFill>
                <a:latin typeface="Arial Narrow" charset="0"/>
                <a:ea typeface="ＭＳ Ｐゴシック" charset="0"/>
                <a:sym typeface="Arial Narrow" charset="0"/>
              </a:rPr>
              <a:t>IC 443</a:t>
            </a:r>
          </a:p>
        </p:txBody>
      </p:sp>
      <p:sp>
        <p:nvSpPr>
          <p:cNvPr id="52242" name="Rectangle 18"/>
          <p:cNvSpPr>
            <a:spLocks/>
          </p:cNvSpPr>
          <p:nvPr/>
        </p:nvSpPr>
        <p:spPr bwMode="auto">
          <a:xfrm>
            <a:off x="6189663" y="6092825"/>
            <a:ext cx="749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1F497D"/>
                </a:solidFill>
                <a:latin typeface="Arial Narrow" charset="0"/>
                <a:ea typeface="ＭＳ Ｐゴシック" charset="0"/>
                <a:sym typeface="Arial Narrow" charset="0"/>
              </a:rPr>
              <a:t>TeV 2032</a:t>
            </a:r>
          </a:p>
        </p:txBody>
      </p:sp>
      <p:sp>
        <p:nvSpPr>
          <p:cNvPr id="52243" name="Rectangle 19"/>
          <p:cNvSpPr>
            <a:spLocks/>
          </p:cNvSpPr>
          <p:nvPr/>
        </p:nvSpPr>
        <p:spPr bwMode="auto">
          <a:xfrm>
            <a:off x="8067675" y="6092825"/>
            <a:ext cx="5143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1F497D"/>
                </a:solidFill>
                <a:latin typeface="Arial Narrow" charset="0"/>
                <a:ea typeface="ＭＳ Ｐゴシック" charset="0"/>
                <a:sym typeface="Arial Narrow" charset="0"/>
              </a:rPr>
              <a:t>Cas A</a:t>
            </a:r>
          </a:p>
        </p:txBody>
      </p:sp>
      <p:sp>
        <p:nvSpPr>
          <p:cNvPr id="52244" name="Rectangle 20"/>
          <p:cNvSpPr>
            <a:spLocks/>
          </p:cNvSpPr>
          <p:nvPr/>
        </p:nvSpPr>
        <p:spPr bwMode="auto">
          <a:xfrm>
            <a:off x="388938" y="6092825"/>
            <a:ext cx="901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FF2712"/>
                </a:solidFill>
                <a:latin typeface="Arial Narrow" charset="0"/>
                <a:ea typeface="ＭＳ Ｐゴシック" charset="0"/>
                <a:sym typeface="Arial Narrow" charset="0"/>
              </a:rPr>
              <a:t>LSI 61+303</a:t>
            </a:r>
          </a:p>
        </p:txBody>
      </p:sp>
      <p:sp>
        <p:nvSpPr>
          <p:cNvPr id="52245" name="Rectangle 21"/>
          <p:cNvSpPr>
            <a:spLocks/>
          </p:cNvSpPr>
          <p:nvPr/>
        </p:nvSpPr>
        <p:spPr bwMode="auto">
          <a:xfrm>
            <a:off x="4125913" y="6092825"/>
            <a:ext cx="9477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 b="1">
                <a:solidFill>
                  <a:srgbClr val="66B132"/>
                </a:solidFill>
                <a:latin typeface="Arial Narrow" charset="0"/>
                <a:ea typeface="ＭＳ Ｐゴシック" charset="0"/>
                <a:sym typeface="Arial Narrow" charset="0"/>
              </a:rPr>
              <a:t>Cygnus X-1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>
              <a:defRPr/>
            </a:pPr>
            <a:r>
              <a:rPr lang="en-US" smtClean="0"/>
              <a:t>Galactic MAGIC sources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Crab Nebula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8" b="1930"/>
          <a:stretch/>
        </p:blipFill>
        <p:spPr>
          <a:xfrm>
            <a:off x="0" y="308423"/>
            <a:ext cx="4609255" cy="4109318"/>
          </a:xfr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09255" y="854075"/>
            <a:ext cx="4382345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z="2000" dirty="0" smtClean="0"/>
              <a:t>Nebula after SN1054</a:t>
            </a:r>
          </a:p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z="2000" dirty="0" smtClean="0"/>
              <a:t>Considered as the standard candle of VHE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-rays</a:t>
            </a:r>
          </a:p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z="2000" dirty="0" smtClean="0"/>
              <a:t>Peak of synchrotron emission clearly seen thanks to FERMI+MAGIC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44" y="3187423"/>
            <a:ext cx="5449455" cy="333085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4635" y="4417741"/>
            <a:ext cx="3983181" cy="205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z="2000" dirty="0" smtClean="0"/>
              <a:t>HE emission variability observed by FERMI and AGILE</a:t>
            </a:r>
          </a:p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z="2000" dirty="0" smtClean="0"/>
              <a:t>No sign of variability seen by MAGIC or VERITAS, but hint of variability at higher energies (ARGO)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74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Crab Pulsar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56238" y="919163"/>
            <a:ext cx="3473450" cy="6135687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z="1800" smtClean="0"/>
              <a:t>Winter 2007/2008 22.3 hours of data</a:t>
            </a:r>
          </a:p>
          <a:p>
            <a:pPr marL="500045" lvl="1" indent="-187517" eaLnBrk="1" hangingPunct="1">
              <a:defRPr/>
            </a:pPr>
            <a:r>
              <a:rPr lang="en-US" sz="1800" smtClean="0"/>
              <a:t>low zenith angle, good weather, light and hardware conditions</a:t>
            </a:r>
          </a:p>
          <a:p>
            <a:pPr marL="187517" indent="-187517" eaLnBrk="1" hangingPunct="1">
              <a:defRPr/>
            </a:pPr>
            <a:r>
              <a:rPr lang="en-US" sz="1800" smtClean="0"/>
              <a:t>Dedicated Low threshold trigger (</a:t>
            </a:r>
            <a:r>
              <a:rPr lang="en-US" sz="1800" i="1" smtClean="0"/>
              <a:t>Sum trigger</a:t>
            </a:r>
            <a:r>
              <a:rPr lang="en-US" sz="1800" smtClean="0"/>
              <a:t>)</a:t>
            </a:r>
          </a:p>
          <a:p>
            <a:pPr marL="187517" indent="-187517" eaLnBrk="1" hangingPunct="1">
              <a:defRPr/>
            </a:pPr>
            <a:r>
              <a:rPr lang="en-US" sz="1800" smtClean="0"/>
              <a:t>6.4 sigma above 25 GeV (3.4 sigma E&gt;60 GeV)</a:t>
            </a:r>
          </a:p>
          <a:p>
            <a:pPr marL="187517" indent="-187517" eaLnBrk="1" hangingPunct="1">
              <a:defRPr/>
            </a:pPr>
            <a:r>
              <a:rPr lang="en-US" sz="1800" smtClean="0"/>
              <a:t>Decreasing of P1/P2</a:t>
            </a:r>
          </a:p>
          <a:p>
            <a:pPr marL="187517" indent="-187517" eaLnBrk="1" hangingPunct="1">
              <a:defRPr/>
            </a:pPr>
            <a:r>
              <a:rPr lang="en-US" sz="1800" smtClean="0"/>
              <a:t>Exponential cutoff:   </a:t>
            </a:r>
            <a:br>
              <a:rPr lang="en-US" sz="1800" smtClean="0"/>
            </a:br>
            <a:r>
              <a:rPr lang="en-US" sz="1800" smtClean="0">
                <a:solidFill>
                  <a:schemeClr val="tx1"/>
                </a:solidFill>
              </a:rPr>
              <a:t>E</a:t>
            </a:r>
            <a:r>
              <a:rPr lang="en-US" sz="1800" baseline="-6000" smtClean="0">
                <a:solidFill>
                  <a:schemeClr val="tx1"/>
                </a:solidFill>
              </a:rPr>
              <a:t>0</a:t>
            </a:r>
            <a:r>
              <a:rPr lang="en-US" sz="1800" smtClean="0">
                <a:solidFill>
                  <a:schemeClr val="tx1"/>
                </a:solidFill>
              </a:rPr>
              <a:t>=17.7 ± 2.8</a:t>
            </a:r>
            <a:r>
              <a:rPr lang="en-US" sz="1800" baseline="-6000" smtClean="0">
                <a:solidFill>
                  <a:schemeClr val="tx1"/>
                </a:solidFill>
              </a:rPr>
              <a:t>stat</a:t>
            </a:r>
            <a:r>
              <a:rPr lang="en-US" sz="1800" smtClean="0">
                <a:solidFill>
                  <a:schemeClr val="tx1"/>
                </a:solidFill>
              </a:rPr>
              <a:t> ± 5.0</a:t>
            </a:r>
            <a:r>
              <a:rPr lang="en-US" sz="1800" baseline="-6000" smtClean="0">
                <a:solidFill>
                  <a:schemeClr val="tx1"/>
                </a:solidFill>
              </a:rPr>
              <a:t>syst</a:t>
            </a:r>
            <a:r>
              <a:rPr lang="en-US" sz="180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5300" name="Rectangle 3"/>
          <p:cNvSpPr>
            <a:spLocks/>
          </p:cNvSpPr>
          <p:nvPr/>
        </p:nvSpPr>
        <p:spPr bwMode="auto">
          <a:xfrm>
            <a:off x="487363" y="650875"/>
            <a:ext cx="4662487" cy="5510213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5013"/>
            <a:ext cx="55943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5"/>
          <p:cNvSpPr>
            <a:spLocks/>
          </p:cNvSpPr>
          <p:nvPr/>
        </p:nvSpPr>
        <p:spPr bwMode="auto">
          <a:xfrm>
            <a:off x="3805238" y="636588"/>
            <a:ext cx="110172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6988">
              <a:lnSpc>
                <a:spcPts val="3650"/>
              </a:lnSpc>
            </a:pPr>
            <a:r>
              <a:rPr lang="en-US" sz="1200" dirty="0">
                <a:solidFill>
                  <a:srgbClr val="FF8000"/>
                </a:solidFill>
                <a:latin typeface="Arial Bold" charset="0"/>
                <a:ea typeface="ＭＳ Ｐゴシック" charset="0"/>
                <a:sym typeface="Arial Bold" charset="0"/>
              </a:rPr>
              <a:t>3.4 </a:t>
            </a:r>
            <a:r>
              <a:rPr lang="en-US" sz="1200" dirty="0">
                <a:solidFill>
                  <a:srgbClr val="FF8000"/>
                </a:solidFill>
                <a:latin typeface="+mn-lt"/>
                <a:ea typeface="ＭＳ Ｐゴシック" charset="0"/>
                <a:sym typeface="Symbol" charset="0"/>
              </a:rPr>
              <a:t>sigma</a:t>
            </a:r>
          </a:p>
        </p:txBody>
      </p:sp>
      <p:sp>
        <p:nvSpPr>
          <p:cNvPr id="55303" name="Rectangle 6"/>
          <p:cNvSpPr>
            <a:spLocks/>
          </p:cNvSpPr>
          <p:nvPr/>
        </p:nvSpPr>
        <p:spPr bwMode="auto">
          <a:xfrm>
            <a:off x="290513" y="5994400"/>
            <a:ext cx="43576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b"/>
          <a:lstStyle/>
          <a:p>
            <a:pPr marL="212725" indent="-212725" algn="r">
              <a:lnSpc>
                <a:spcPts val="3650"/>
              </a:lnSpc>
            </a:pPr>
            <a:r>
              <a:rPr lang="en-US" sz="1500" b="1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Aliu et al., Science 322 (2008) 1221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928688"/>
            <a:ext cx="38862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763"/>
            <a:ext cx="40370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-314" r="2892" b="1030"/>
          <a:stretch>
            <a:fillRect/>
          </a:stretch>
        </p:blipFill>
        <p:spPr bwMode="auto">
          <a:xfrm>
            <a:off x="-85725" y="1708150"/>
            <a:ext cx="4452938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Studying the non-thermal Universe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205288" y="1000125"/>
            <a:ext cx="4751387" cy="2643188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dirty="0" smtClean="0"/>
              <a:t>Large fraction of radiation has a thermal origin</a:t>
            </a:r>
          </a:p>
          <a:p>
            <a:pPr marL="187517" indent="-187517" eaLnBrk="1" hangingPunct="1">
              <a:defRPr/>
            </a:pPr>
            <a:r>
              <a:rPr lang="en-US" dirty="0" smtClean="0"/>
              <a:t>Fraction of the radiation we detect has a non thermal origin</a:t>
            </a:r>
          </a:p>
          <a:p>
            <a:pPr marL="187517" indent="-187517" eaLnBrk="1" hangingPunct="1">
              <a:defRPr/>
            </a:pPr>
            <a:r>
              <a:rPr lang="en-US" dirty="0" smtClean="0"/>
              <a:t>Other mechanisms at work to produce the observed non-thermal radiation</a:t>
            </a: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4205288" y="3670300"/>
            <a:ext cx="4751387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7325" indent="-187325" algn="l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Cosmic Ray spectrum extends 12 decades in energy, &gt;32 in intensity</a:t>
            </a:r>
          </a:p>
          <a:p>
            <a:pPr marL="187325" indent="-187325" algn="l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Origin of Cosmic Rays one of the most fundamental questions. Many aspects of Physics involved: Astrohphysics, shockwaves, plasma-physics, atomic, nuclear, particle-physics, exotic physics (SUSY), ...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/>
          </p:cNvSpPr>
          <p:nvPr/>
        </p:nvSpPr>
        <p:spPr bwMode="auto">
          <a:xfrm>
            <a:off x="249238" y="517525"/>
            <a:ext cx="4384675" cy="275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Crab Pulsar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8937"/>
          <a:stretch>
            <a:fillRect/>
          </a:stretch>
        </p:blipFill>
        <p:spPr bwMode="auto">
          <a:xfrm>
            <a:off x="249238" y="598488"/>
            <a:ext cx="43402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/>
          </p:cNvSpPr>
          <p:nvPr/>
        </p:nvSpPr>
        <p:spPr bwMode="auto">
          <a:xfrm>
            <a:off x="138113" y="3028950"/>
            <a:ext cx="43576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b"/>
          <a:lstStyle/>
          <a:p>
            <a:pPr marL="212725" indent="-212725" algn="r">
              <a:lnSpc>
                <a:spcPts val="3650"/>
              </a:lnSpc>
            </a:pPr>
            <a:r>
              <a:rPr lang="en-US" sz="1500" b="1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Aliu et al., Science 322 (2008) 1221 </a:t>
            </a:r>
          </a:p>
        </p:txBody>
      </p:sp>
      <p:sp>
        <p:nvSpPr>
          <p:cNvPr id="56326" name="Rectangle 8"/>
          <p:cNvSpPr>
            <a:spLocks/>
          </p:cNvSpPr>
          <p:nvPr/>
        </p:nvSpPr>
        <p:spPr bwMode="auto">
          <a:xfrm>
            <a:off x="4964113" y="741363"/>
            <a:ext cx="4268787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7325" indent="-187325" algn="l">
              <a:spcBef>
                <a:spcPts val="8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If superexponential cutoff assumed, lower limit on the distance of the emitting region:  </a:t>
            </a: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6.2 ± 0.2</a:t>
            </a:r>
            <a:r>
              <a:rPr lang="en-US" sz="1800" baseline="-60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stat</a:t>
            </a: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 ± 0.4</a:t>
            </a:r>
            <a:r>
              <a:rPr lang="en-US" sz="1800" baseline="-60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syst</a:t>
            </a: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  NS radii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Crab Pulsar</a:t>
            </a:r>
          </a:p>
        </p:txBody>
      </p:sp>
      <p:sp>
        <p:nvSpPr>
          <p:cNvPr id="56322" name="Rectangle 2"/>
          <p:cNvSpPr>
            <a:spLocks/>
          </p:cNvSpPr>
          <p:nvPr/>
        </p:nvSpPr>
        <p:spPr bwMode="auto">
          <a:xfrm>
            <a:off x="196850" y="3544888"/>
            <a:ext cx="220503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66700" indent="-266700" algn="l">
              <a:spcBef>
                <a:spcPts val="850"/>
              </a:spcBef>
              <a:buSzPct val="62000"/>
              <a:buFontTx/>
              <a:buBlip>
                <a:blip r:embed="rId2"/>
              </a:buBlip>
            </a:pP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MAGIC Follow-up observations:</a:t>
            </a:r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196850" y="4598988"/>
            <a:ext cx="2125663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66700" indent="-266700" algn="l">
              <a:spcBef>
                <a:spcPts val="850"/>
              </a:spcBef>
              <a:buSzPct val="62000"/>
              <a:buFontTx/>
              <a:buBlip>
                <a:blip r:embed="rId2"/>
              </a:buBlip>
            </a:pP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2007-2008 + 2008-2009 data</a:t>
            </a:r>
          </a:p>
          <a:p>
            <a:pPr marL="266700" indent="-266700" algn="l">
              <a:spcBef>
                <a:spcPts val="850"/>
              </a:spcBef>
              <a:buSzPct val="62000"/>
              <a:buFontTx/>
              <a:buBlip>
                <a:blip r:embed="rId2"/>
              </a:buBlip>
            </a:pP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7.5 sigma above 25 GeV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7228"/>
          <a:stretch>
            <a:fillRect/>
          </a:stretch>
        </p:blipFill>
        <p:spPr bwMode="auto">
          <a:xfrm>
            <a:off x="2301875" y="3540125"/>
            <a:ext cx="693261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126544" r="90366"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7"/>
          <p:cNvSpPr>
            <a:spLocks/>
          </p:cNvSpPr>
          <p:nvPr/>
        </p:nvSpPr>
        <p:spPr bwMode="auto">
          <a:xfrm>
            <a:off x="22225" y="3108325"/>
            <a:ext cx="48752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b"/>
          <a:lstStyle/>
          <a:p>
            <a:pPr marL="212725" indent="-11113" algn="l">
              <a:lnSpc>
                <a:spcPts val="1763"/>
              </a:lnSpc>
            </a:pPr>
            <a:r>
              <a:rPr lang="en-US" sz="1500" b="1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Abdo, A. A. et al. 2010, ApJ, 708, 1254</a:t>
            </a:r>
          </a:p>
        </p:txBody>
      </p:sp>
      <p:sp>
        <p:nvSpPr>
          <p:cNvPr id="57352" name="Rectangle 8"/>
          <p:cNvSpPr>
            <a:spLocks/>
          </p:cNvSpPr>
          <p:nvPr/>
        </p:nvSpPr>
        <p:spPr bwMode="auto">
          <a:xfrm>
            <a:off x="4964113" y="741363"/>
            <a:ext cx="4268787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7325" indent="-187325" algn="l">
              <a:spcBef>
                <a:spcPts val="8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If superexponential cutoff assumed, lower limit on the distance of the emitting region:  </a:t>
            </a: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6.2 ± 0.2</a:t>
            </a:r>
            <a:r>
              <a:rPr lang="en-US" sz="1800" baseline="-60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stat</a:t>
            </a: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 ± 0.4</a:t>
            </a:r>
            <a:r>
              <a:rPr lang="en-US" sz="1800" baseline="-60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syst</a:t>
            </a: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  NS radii</a:t>
            </a:r>
          </a:p>
          <a:p>
            <a:pPr marL="187325" indent="-187325" algn="l">
              <a:spcBef>
                <a:spcPts val="8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FERMI measured cutoff </a:t>
            </a: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5.8 ± 0.5 ± 1.5 GeV</a:t>
            </a: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. Compatible with MAGIC if EGRET data added to the fit </a:t>
            </a:r>
          </a:p>
          <a:p>
            <a:pPr marL="187325" indent="-187325" algn="l">
              <a:spcBef>
                <a:spcPts val="8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FERMI Minimum emission height </a:t>
            </a:r>
            <a:br>
              <a:rPr lang="en-US" sz="18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</a:br>
            <a:r>
              <a:rPr lang="en-US" sz="1800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&gt; 3.4 NS radii</a:t>
            </a:r>
          </a:p>
        </p:txBody>
      </p:sp>
      <p:pic>
        <p:nvPicPr>
          <p:cNvPr id="5735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06400"/>
            <a:ext cx="4373563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  <p:bldP spid="5632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998788"/>
            <a:ext cx="477996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1775" y="854075"/>
            <a:ext cx="8759825" cy="3602038"/>
          </a:xfrm>
        </p:spPr>
        <p:txBody>
          <a:bodyPr lIns="26788" tIns="26788" rIns="26788" bIns="26788"/>
          <a:lstStyle/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z="2000" dirty="0" smtClean="0"/>
              <a:t>Soft spectrum (</a:t>
            </a:r>
            <a:r>
              <a:rPr lang="en-US" sz="2000" dirty="0" smtClean="0">
                <a:latin typeface="Symbol" charset="0"/>
                <a:cs typeface="Symbol" charset="0"/>
                <a:sym typeface="Symbol" charset="0"/>
              </a:rPr>
              <a:t>α</a:t>
            </a:r>
            <a:r>
              <a:rPr lang="en-US" sz="2000" dirty="0" smtClean="0"/>
              <a:t> = -3.1) between 100 GeV and 1 TeV, with no break </a:t>
            </a:r>
            <a:endParaRPr lang="en-US" dirty="0" smtClean="0"/>
          </a:p>
          <a:p>
            <a:pPr marL="214305" indent="-214305" eaLnBrk="1" hangingPunct="1">
              <a:spcBef>
                <a:spcPts val="1195"/>
              </a:spcBef>
              <a:buClr>
                <a:srgbClr val="000000"/>
              </a:buClr>
              <a:defRPr/>
            </a:pPr>
            <a:r>
              <a:rPr lang="en-US" sz="2000" dirty="0" smtClean="0"/>
              <a:t> Extension below MAGIC angular resolution ( ~ 0.1°)</a:t>
            </a:r>
            <a:endParaRPr lang="en-US" dirty="0" smtClean="0"/>
          </a:p>
          <a:p>
            <a:pPr marL="214305" indent="-214305" eaLnBrk="1" hangingPunct="1">
              <a:spcBef>
                <a:spcPts val="1195"/>
              </a:spcBef>
              <a:buClr>
                <a:srgbClr val="000000"/>
              </a:buClr>
              <a:defRPr/>
            </a:pPr>
            <a:r>
              <a:rPr lang="en-US" sz="2000" dirty="0" smtClean="0"/>
              <a:t> MAGIC source displaced with respect to center of EGRET source</a:t>
            </a:r>
            <a:endParaRPr lang="en-US" dirty="0" smtClean="0"/>
          </a:p>
          <a:p>
            <a:pPr marL="214305" indent="-214305" eaLnBrk="1" hangingPunct="1">
              <a:spcBef>
                <a:spcPts val="1195"/>
              </a:spcBef>
              <a:buClr>
                <a:srgbClr val="000000"/>
              </a:buClr>
              <a:defRPr/>
            </a:pPr>
            <a:r>
              <a:rPr lang="en-US" sz="2000" dirty="0" smtClean="0"/>
              <a:t> MAGIC source correlated with a molecular cloud and maser emission</a:t>
            </a:r>
            <a:endParaRPr lang="en-US" dirty="0" smtClean="0"/>
          </a:p>
          <a:p>
            <a:pPr marL="214305" indent="-214305" eaLnBrk="1" hangingPunct="1">
              <a:spcBef>
                <a:spcPts val="1195"/>
              </a:spcBef>
              <a:buClr>
                <a:srgbClr val="000000"/>
              </a:buClr>
              <a:defRPr/>
            </a:pPr>
            <a:r>
              <a:rPr lang="en-US" sz="2000" dirty="0" smtClean="0"/>
              <a:t> This suggests the hadronic origin of the VHE emission</a:t>
            </a:r>
          </a:p>
        </p:txBody>
      </p:sp>
      <p:sp>
        <p:nvSpPr>
          <p:cNvPr id="53251" name="Rectangle 3"/>
          <p:cNvSpPr>
            <a:spLocks/>
          </p:cNvSpPr>
          <p:nvPr/>
        </p:nvSpPr>
        <p:spPr bwMode="auto">
          <a:xfrm>
            <a:off x="136525" y="6126163"/>
            <a:ext cx="42687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500" b="1">
                <a:solidFill>
                  <a:srgbClr val="595959"/>
                </a:solidFill>
                <a:latin typeface="Courier" charset="0"/>
                <a:ea typeface="ＭＳ Ｐゴシック" charset="0"/>
                <a:sym typeface="Courier" charset="0"/>
              </a:rPr>
              <a:t>Albert et al. 2007, ApJ 664, L87</a:t>
            </a:r>
            <a:r>
              <a:rPr lang="en-US" sz="1500">
                <a:solidFill>
                  <a:srgbClr val="595959"/>
                </a:solidFill>
                <a:latin typeface="Courier" charset="0"/>
                <a:ea typeface="ＭＳ Ｐゴシック" charset="0"/>
                <a:sym typeface="Courier" charset="0"/>
              </a:rPr>
              <a:t>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>
              <a:defRPr/>
            </a:pPr>
            <a:r>
              <a:rPr lang="en-US" smtClean="0"/>
              <a:t>IC 443/MAGIC J0616+225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00375"/>
            <a:ext cx="4075113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LSI 61+303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785813"/>
            <a:ext cx="4618038" cy="1839912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z="1800" dirty="0" smtClean="0"/>
              <a:t>High mass X-ray binary system</a:t>
            </a:r>
          </a:p>
          <a:p>
            <a:pPr marL="187517" indent="-187517" eaLnBrk="1" hangingPunct="1">
              <a:spcBef>
                <a:spcPts val="1406"/>
              </a:spcBef>
              <a:defRPr/>
            </a:pPr>
            <a:r>
              <a:rPr lang="en-US" sz="1800" dirty="0" smtClean="0">
                <a:cs typeface="Lucida Grande" charset="0"/>
              </a:rPr>
              <a:t>Discovered by MAGIC in VHE </a:t>
            </a:r>
            <a:r>
              <a:rPr lang="en-US" sz="1800" dirty="0" err="1" smtClean="0">
                <a:cs typeface="Lucida Grande" charset="0"/>
              </a:rPr>
              <a:t>Υ</a:t>
            </a:r>
            <a:r>
              <a:rPr lang="en-US" sz="1800" dirty="0" smtClean="0">
                <a:cs typeface="Lucida Grande" charset="0"/>
              </a:rPr>
              <a:t>-rays 2005-2006. Highest emission phase 0.6-0.7</a:t>
            </a:r>
            <a:endParaRPr lang="en-US" sz="1800" dirty="0" smtClean="0"/>
          </a:p>
          <a:p>
            <a:pPr marL="187517" indent="-187517" eaLnBrk="1" hangingPunct="1">
              <a:spcBef>
                <a:spcPts val="1406"/>
              </a:spcBef>
              <a:defRPr/>
            </a:pPr>
            <a:r>
              <a:rPr lang="en-US" sz="1800" dirty="0" smtClean="0"/>
              <a:t>Quiet at </a:t>
            </a:r>
            <a:r>
              <a:rPr lang="en-US" sz="1800" dirty="0" err="1" smtClean="0"/>
              <a:t>periastron</a:t>
            </a:r>
            <a:r>
              <a:rPr lang="en-US" sz="1800" dirty="0" smtClean="0"/>
              <a:t>. 2</a:t>
            </a:r>
            <a:r>
              <a:rPr lang="en-US" sz="1800" baseline="32000" dirty="0" smtClean="0"/>
              <a:t>nd</a:t>
            </a:r>
            <a:r>
              <a:rPr lang="en-US" sz="1800" dirty="0" smtClean="0"/>
              <a:t> peak Dec 2008 phase 0.8-0.9</a:t>
            </a:r>
          </a:p>
        </p:txBody>
      </p:sp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5468938" y="3408363"/>
            <a:ext cx="3884612" cy="2990850"/>
            <a:chOff x="5469647" y="3407656"/>
            <a:chExt cx="3884414" cy="2990955"/>
          </a:xfrm>
        </p:grpSpPr>
        <p:sp>
          <p:nvSpPr>
            <p:cNvPr id="58384" name="Rectangle 1"/>
            <p:cNvSpPr>
              <a:spLocks/>
            </p:cNvSpPr>
            <p:nvPr/>
          </p:nvSpPr>
          <p:spPr bwMode="auto">
            <a:xfrm>
              <a:off x="5472995" y="3418328"/>
              <a:ext cx="3634383" cy="2955727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5838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647" y="3407656"/>
              <a:ext cx="3884414" cy="263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Rectangle 14"/>
            <p:cNvSpPr>
              <a:spLocks/>
            </p:cNvSpPr>
            <p:nvPr/>
          </p:nvSpPr>
          <p:spPr bwMode="auto">
            <a:xfrm>
              <a:off x="5504249" y="5969986"/>
              <a:ext cx="3393281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8" tIns="26788" rIns="26788" bIns="26788" anchor="b"/>
            <a:lstStyle/>
            <a:p>
              <a:pPr marL="212725" indent="-212725" algn="r">
                <a:lnSpc>
                  <a:spcPts val="1400"/>
                </a:lnSpc>
              </a:pPr>
              <a:r>
                <a:rPr lang="en-US" sz="1500" b="1">
                  <a:solidFill>
                    <a:srgbClr val="4D4D4D"/>
                  </a:solidFill>
                  <a:latin typeface="Courier" charset="0"/>
                  <a:ea typeface="ＭＳ Ｐゴシック" charset="0"/>
                  <a:sym typeface="Courier" charset="0"/>
                </a:rPr>
                <a:t>J. Albert et al., Astrophys. J. 693 (2009) 303</a:t>
              </a:r>
            </a:p>
          </p:txBody>
        </p:sp>
      </p:grpSp>
      <p:pic>
        <p:nvPicPr>
          <p:cNvPr id="5837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788988"/>
            <a:ext cx="4227512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ángulo 1"/>
          <p:cNvSpPr>
            <a:spLocks noChangeArrowheads="1"/>
          </p:cNvSpPr>
          <p:nvPr/>
        </p:nvSpPr>
        <p:spPr bwMode="auto">
          <a:xfrm>
            <a:off x="4894263" y="2805113"/>
            <a:ext cx="42497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898989"/>
                </a:solidFill>
                <a:latin typeface="Courier" charset="0"/>
                <a:cs typeface="Courier" charset="0"/>
              </a:rPr>
              <a:t>J. Albert et al., Science 312, 1771 (2006) </a:t>
            </a:r>
            <a:endParaRPr lang="en-US" sz="1600">
              <a:solidFill>
                <a:srgbClr val="898989"/>
              </a:solidFill>
              <a:latin typeface="Courier" charset="0"/>
              <a:cs typeface="Courier" charset="0"/>
            </a:endParaRPr>
          </a:p>
        </p:txBody>
      </p: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4621213" y="785813"/>
            <a:ext cx="4602162" cy="2605087"/>
            <a:chOff x="4134558" y="3875436"/>
            <a:chExt cx="4691234" cy="2661328"/>
          </a:xfrm>
        </p:grpSpPr>
        <p:sp>
          <p:nvSpPr>
            <p:cNvPr id="27" name="Rectangle 16"/>
            <p:cNvSpPr/>
            <p:nvPr/>
          </p:nvSpPr>
          <p:spPr>
            <a:xfrm>
              <a:off x="4134558" y="3875436"/>
              <a:ext cx="4691234" cy="2661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58378" name="Group 15"/>
            <p:cNvGrpSpPr>
              <a:grpSpLocks/>
            </p:cNvGrpSpPr>
            <p:nvPr/>
          </p:nvGrpSpPr>
          <p:grpSpPr bwMode="auto">
            <a:xfrm>
              <a:off x="4356100" y="4085442"/>
              <a:ext cx="4321175" cy="2338387"/>
              <a:chOff x="4356100" y="3716338"/>
              <a:chExt cx="4321175" cy="2338387"/>
            </a:xfrm>
          </p:grpSpPr>
          <p:sp>
            <p:nvSpPr>
              <p:cNvPr id="58379" name="Oval 5"/>
              <p:cNvSpPr>
                <a:spLocks noChangeArrowheads="1"/>
              </p:cNvSpPr>
              <p:nvPr/>
            </p:nvSpPr>
            <p:spPr bwMode="auto">
              <a:xfrm>
                <a:off x="5148263" y="4581525"/>
                <a:ext cx="1152525" cy="1079500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48070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" name="Oval 6"/>
              <p:cNvSpPr>
                <a:spLocks noChangeArrowheads="1"/>
              </p:cNvSpPr>
              <p:nvPr/>
            </p:nvSpPr>
            <p:spPr bwMode="auto">
              <a:xfrm rot="-849924">
                <a:off x="4356100" y="3716338"/>
                <a:ext cx="4248150" cy="2338387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383" name="Oval 7"/>
              <p:cNvSpPr>
                <a:spLocks noChangeArrowheads="1"/>
              </p:cNvSpPr>
              <p:nvPr/>
            </p:nvSpPr>
            <p:spPr bwMode="auto">
              <a:xfrm rot="10623853">
                <a:off x="8316913" y="4076700"/>
                <a:ext cx="360362" cy="360363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GB"/>
              </a:p>
            </p:txBody>
          </p:sp>
        </p:grpSp>
      </p:grp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276225" y="2625725"/>
            <a:ext cx="4618038" cy="38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35717" tIns="35717" rIns="35717" bIns="35717"/>
          <a:lstStyle>
            <a:lvl1pPr marL="187517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4327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855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3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911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spcBef>
                <a:spcPts val="1406"/>
              </a:spcBef>
              <a:defRPr/>
            </a:pPr>
            <a:r>
              <a:rPr lang="en-US" sz="1800" dirty="0" smtClean="0"/>
              <a:t>LS I +31 606 VHE emission is periodic. </a:t>
            </a:r>
            <a:br>
              <a:rPr lang="en-US" sz="1800" dirty="0" smtClean="0"/>
            </a:br>
            <a:r>
              <a:rPr lang="en-US" sz="1800" dirty="0" smtClean="0"/>
              <a:t>P = (26.8 ± 0.2) days</a:t>
            </a:r>
          </a:p>
          <a:p>
            <a:pPr>
              <a:spcBef>
                <a:spcPts val="1406"/>
              </a:spcBef>
              <a:defRPr/>
            </a:pPr>
            <a:r>
              <a:rPr lang="en-US" sz="1800" dirty="0" smtClean="0"/>
              <a:t>Compatible with the orbital periodicity found in other wavelengths</a:t>
            </a:r>
          </a:p>
          <a:p>
            <a:pPr>
              <a:spcBef>
                <a:spcPts val="1406"/>
              </a:spcBef>
              <a:defRPr/>
            </a:pPr>
            <a:r>
              <a:rPr lang="en-US" sz="1800" dirty="0" err="1" smtClean="0"/>
              <a:t>Multiwavelength</a:t>
            </a:r>
            <a:r>
              <a:rPr lang="en-US" sz="1800" dirty="0" smtClean="0"/>
              <a:t> campaign October-November 2006 </a:t>
            </a:r>
          </a:p>
          <a:p>
            <a:pPr>
              <a:spcBef>
                <a:spcPts val="1406"/>
              </a:spcBef>
              <a:defRPr/>
            </a:pPr>
            <a:r>
              <a:rPr lang="en-US" sz="1800" dirty="0" smtClean="0"/>
              <a:t>No gamma-radio correlation. Possible </a:t>
            </a:r>
            <a:br>
              <a:rPr lang="en-US" sz="1800" dirty="0" smtClean="0"/>
            </a:br>
            <a:r>
              <a:rPr lang="en-US" sz="1800" dirty="0" smtClean="0"/>
              <a:t>X-ray - gamma correlation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/>
          </p:cNvSpPr>
          <p:nvPr/>
        </p:nvSpPr>
        <p:spPr bwMode="auto">
          <a:xfrm>
            <a:off x="2179638" y="1517650"/>
            <a:ext cx="3714750" cy="1804988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50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48131" name="Rectangle 2"/>
          <p:cNvSpPr>
            <a:spLocks/>
          </p:cNvSpPr>
          <p:nvPr/>
        </p:nvSpPr>
        <p:spPr bwMode="auto">
          <a:xfrm>
            <a:off x="125413" y="5518150"/>
            <a:ext cx="5776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66700" indent="-266700" algn="l">
              <a:spcBef>
                <a:spcPts val="700"/>
              </a:spcBef>
              <a:buSzPct val="62000"/>
              <a:buFontTx/>
              <a:buBlip>
                <a:blip r:embed="rId2"/>
              </a:buBlip>
            </a:pPr>
            <a:r>
              <a:rPr lang="en-US" sz="1800">
                <a:solidFill>
                  <a:srgbClr val="001F67"/>
                </a:solidFill>
                <a:ea typeface="ＭＳ Ｐゴシック" charset="0"/>
              </a:rPr>
              <a:t>Participation in multiwavelength campaigns</a:t>
            </a:r>
          </a:p>
          <a:p>
            <a:pPr marL="579438" lvl="1" indent="-266700" algn="l">
              <a:spcBef>
                <a:spcPts val="700"/>
              </a:spcBef>
              <a:buSzPct val="43000"/>
              <a:buFontTx/>
              <a:buBlip>
                <a:blip r:embed="rId3"/>
              </a:buBlip>
            </a:pPr>
            <a:r>
              <a:rPr lang="en-US" sz="1500">
                <a:solidFill>
                  <a:srgbClr val="343434"/>
                </a:solidFill>
                <a:ea typeface="ＭＳ Ｐゴシック" charset="0"/>
              </a:rPr>
              <a:t>Mrk421 campaign triggered by Hard X-ray flare June 2008</a:t>
            </a:r>
          </a:p>
          <a:p>
            <a:pPr marL="579438" lvl="1" indent="-266700" algn="l">
              <a:spcBef>
                <a:spcPts val="700"/>
              </a:spcBef>
              <a:buSzPct val="43000"/>
              <a:buFontTx/>
              <a:buBlip>
                <a:blip r:embed="rId3"/>
              </a:buBlip>
            </a:pPr>
            <a:r>
              <a:rPr lang="en-US" sz="1500">
                <a:solidFill>
                  <a:srgbClr val="343434"/>
                </a:solidFill>
                <a:ea typeface="ＭＳ Ｐゴシック" charset="0"/>
              </a:rPr>
              <a:t>Mrk 421 campaign Jan-May 2009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413" y="847725"/>
            <a:ext cx="5776912" cy="1152525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z="1800" smtClean="0"/>
              <a:t>Regular observations of bright TeV Blazars: Mkn 501, Mkn 421, 1ES 1959+650, 1ES 2344+514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Bright Blazars monitoring</a:t>
            </a:r>
          </a:p>
        </p:txBody>
      </p:sp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528763"/>
            <a:ext cx="357981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6"/>
          <p:cNvSpPr>
            <a:spLocks/>
          </p:cNvSpPr>
          <p:nvPr/>
        </p:nvSpPr>
        <p:spPr bwMode="auto">
          <a:xfrm>
            <a:off x="2665413" y="1927225"/>
            <a:ext cx="911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500">
                <a:solidFill>
                  <a:srgbClr val="2B4714"/>
                </a:solidFill>
                <a:latin typeface="Futura" charset="0"/>
                <a:ea typeface="ＭＳ Ｐゴシック" charset="0"/>
                <a:sym typeface="Futura" charset="0"/>
              </a:rPr>
              <a:t>Mkn 421</a:t>
            </a:r>
          </a:p>
        </p:txBody>
      </p:sp>
      <p:sp>
        <p:nvSpPr>
          <p:cNvPr id="48136" name="AutoShape 7"/>
          <p:cNvSpPr>
            <a:spLocks/>
          </p:cNvSpPr>
          <p:nvPr/>
        </p:nvSpPr>
        <p:spPr bwMode="auto">
          <a:xfrm rot="-1800000">
            <a:off x="4092575" y="2178050"/>
            <a:ext cx="1106488" cy="268288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89018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500">
                <a:solidFill>
                  <a:srgbClr val="003C52"/>
                </a:solidFill>
                <a:latin typeface="Arial" charset="0"/>
                <a:ea typeface="ＭＳ Ｐゴシック" charset="0"/>
                <a:sym typeface="Arial" charset="0"/>
              </a:rPr>
              <a:t>preliminary</a:t>
            </a:r>
          </a:p>
        </p:txBody>
      </p:sp>
      <p:pic>
        <p:nvPicPr>
          <p:cNvPr id="481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4913" r="6905" b="3728"/>
          <a:stretch>
            <a:fillRect/>
          </a:stretch>
        </p:blipFill>
        <p:spPr bwMode="auto">
          <a:xfrm>
            <a:off x="147638" y="3540125"/>
            <a:ext cx="1982787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AutoShape 9"/>
          <p:cNvSpPr>
            <a:spLocks/>
          </p:cNvSpPr>
          <p:nvPr/>
        </p:nvSpPr>
        <p:spPr bwMode="auto">
          <a:xfrm rot="-1800000">
            <a:off x="601663" y="4176713"/>
            <a:ext cx="1177925" cy="268287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89018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500">
                <a:solidFill>
                  <a:srgbClr val="003C52"/>
                </a:solidFill>
                <a:latin typeface="Arial" charset="0"/>
                <a:ea typeface="ＭＳ Ｐゴシック" charset="0"/>
                <a:sym typeface="Arial" charset="0"/>
              </a:rPr>
              <a:t>preliminary</a:t>
            </a:r>
          </a:p>
        </p:txBody>
      </p:sp>
      <p:pic>
        <p:nvPicPr>
          <p:cNvPr id="4813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43050"/>
            <a:ext cx="19827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Rectangle 11"/>
          <p:cNvSpPr>
            <a:spLocks/>
          </p:cNvSpPr>
          <p:nvPr/>
        </p:nvSpPr>
        <p:spPr bwMode="auto">
          <a:xfrm>
            <a:off x="369888" y="1679575"/>
            <a:ext cx="92075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100">
                <a:solidFill>
                  <a:schemeClr val="tx1"/>
                </a:solidFill>
                <a:latin typeface="Futura" charset="0"/>
                <a:ea typeface="ＭＳ Ｐゴシック" charset="0"/>
                <a:sym typeface="Futura" charset="0"/>
              </a:rPr>
              <a:t>r=0.74±0.05</a:t>
            </a:r>
          </a:p>
          <a:p>
            <a:pPr algn="l"/>
            <a:r>
              <a:rPr lang="en-US" sz="900">
                <a:solidFill>
                  <a:schemeClr val="tx1"/>
                </a:solidFill>
                <a:latin typeface="Futura" charset="0"/>
                <a:ea typeface="ＭＳ Ｐゴシック" charset="0"/>
                <a:sym typeface="Futura" charset="0"/>
              </a:rPr>
              <a:t>8.4σ from zero</a:t>
            </a:r>
          </a:p>
        </p:txBody>
      </p:sp>
      <p:sp>
        <p:nvSpPr>
          <p:cNvPr id="48141" name="Rectangle 12"/>
          <p:cNvSpPr>
            <a:spLocks/>
          </p:cNvSpPr>
          <p:nvPr/>
        </p:nvSpPr>
        <p:spPr bwMode="auto">
          <a:xfrm>
            <a:off x="1284288" y="2541588"/>
            <a:ext cx="7413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300">
                <a:solidFill>
                  <a:schemeClr val="tx1"/>
                </a:solidFill>
                <a:latin typeface="Futura" charset="0"/>
                <a:ea typeface="ＭＳ Ｐゴシック" charset="0"/>
                <a:sym typeface="Futura" charset="0"/>
              </a:rPr>
              <a:t>X/VHE</a:t>
            </a:r>
          </a:p>
        </p:txBody>
      </p:sp>
      <p:sp>
        <p:nvSpPr>
          <p:cNvPr id="48142" name="AutoShape 13"/>
          <p:cNvSpPr>
            <a:spLocks/>
          </p:cNvSpPr>
          <p:nvPr/>
        </p:nvSpPr>
        <p:spPr bwMode="auto">
          <a:xfrm rot="-1800000">
            <a:off x="325438" y="2133600"/>
            <a:ext cx="1293812" cy="2667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89018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500">
                <a:solidFill>
                  <a:srgbClr val="003C52"/>
                </a:solidFill>
                <a:latin typeface="Arial" charset="0"/>
                <a:ea typeface="ＭＳ Ｐゴシック" charset="0"/>
                <a:sym typeface="Arial" charset="0"/>
              </a:rPr>
              <a:t>preliminary</a:t>
            </a:r>
          </a:p>
        </p:txBody>
      </p:sp>
      <p:grpSp>
        <p:nvGrpSpPr>
          <p:cNvPr id="50190" name="Group 14"/>
          <p:cNvGrpSpPr>
            <a:grpSpLocks/>
          </p:cNvGrpSpPr>
          <p:nvPr/>
        </p:nvGrpSpPr>
        <p:grpSpPr bwMode="auto">
          <a:xfrm>
            <a:off x="5329238" y="769938"/>
            <a:ext cx="3751262" cy="5829300"/>
            <a:chOff x="0" y="58"/>
            <a:chExt cx="3361" cy="5222"/>
          </a:xfrm>
        </p:grpSpPr>
        <p:sp>
          <p:nvSpPr>
            <p:cNvPr id="48150" name="Rectangle 15"/>
            <p:cNvSpPr>
              <a:spLocks/>
            </p:cNvSpPr>
            <p:nvPr/>
          </p:nvSpPr>
          <p:spPr bwMode="auto">
            <a:xfrm>
              <a:off x="1153" y="264"/>
              <a:ext cx="2208" cy="4672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48151" name="Rectangle 16"/>
            <p:cNvSpPr>
              <a:spLocks/>
            </p:cNvSpPr>
            <p:nvPr/>
          </p:nvSpPr>
          <p:spPr bwMode="auto">
            <a:xfrm>
              <a:off x="1458" y="273"/>
              <a:ext cx="1799" cy="45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50193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" y="267"/>
              <a:ext cx="2021" cy="4655"/>
            </a:xfrm>
            <a:prstGeom prst="rect">
              <a:avLst/>
            </a:prstGeom>
            <a:noFill/>
            <a:ln>
              <a:noFill/>
            </a:ln>
            <a:effectLst>
              <a:outerShdw blurRad="76200" dist="63499" dir="5400000" algn="ctr" rotWithShape="0">
                <a:srgbClr val="000000">
                  <a:alpha val="4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53" name="Group 18"/>
            <p:cNvGrpSpPr>
              <a:grpSpLocks/>
            </p:cNvGrpSpPr>
            <p:nvPr/>
          </p:nvGrpSpPr>
          <p:grpSpPr bwMode="auto">
            <a:xfrm>
              <a:off x="2128" y="4027"/>
              <a:ext cx="701" cy="367"/>
              <a:chOff x="0" y="88"/>
              <a:chExt cx="700" cy="366"/>
            </a:xfrm>
          </p:grpSpPr>
          <p:sp>
            <p:nvSpPr>
              <p:cNvPr id="50195" name="AutoShape 19"/>
              <p:cNvSpPr>
                <a:spLocks/>
              </p:cNvSpPr>
              <p:nvPr/>
            </p:nvSpPr>
            <p:spPr bwMode="auto">
              <a:xfrm>
                <a:off x="237" y="90"/>
                <a:ext cx="231" cy="302"/>
              </a:xfrm>
              <a:prstGeom prst="rightArrow">
                <a:avLst>
                  <a:gd name="adj1" fmla="val 27379"/>
                  <a:gd name="adj2" fmla="val 36781"/>
                </a:avLst>
              </a:prstGeom>
              <a:solidFill>
                <a:srgbClr val="FFFF66"/>
              </a:solidFill>
              <a:ln>
                <a:noFill/>
              </a:ln>
              <a:effectLst>
                <a:outerShdw blurRad="76200" dist="63499" dir="5400000" algn="ctr" rotWithShape="0">
                  <a:srgbClr val="000000">
                    <a:alpha val="4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48161" name="Rectangle 20"/>
              <p:cNvSpPr>
                <a:spLocks/>
              </p:cNvSpPr>
              <p:nvPr/>
            </p:nvSpPr>
            <p:spPr bwMode="auto">
              <a:xfrm>
                <a:off x="0" y="88"/>
                <a:ext cx="70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78740" bIns="38100"/>
              <a:lstStyle/>
              <a:p>
                <a:pPr marL="0" lvl="1" indent="0" algn="l">
                  <a:lnSpc>
                    <a:spcPct val="90000"/>
                  </a:lnSpc>
                  <a:spcBef>
                    <a:spcPts val="475"/>
                  </a:spcBef>
                </a:pPr>
                <a:r>
                  <a:rPr lang="en-US" sz="800">
                    <a:solidFill>
                      <a:srgbClr val="191919"/>
                    </a:solidFill>
                    <a:latin typeface="Futura" charset="0"/>
                    <a:ea typeface="ＭＳ Ｐゴシック" charset="0"/>
                    <a:sym typeface="Futura" charset="0"/>
                  </a:rPr>
                  <a:t>moon</a:t>
                </a:r>
                <a:br>
                  <a:rPr lang="en-US" sz="800">
                    <a:solidFill>
                      <a:srgbClr val="191919"/>
                    </a:solidFill>
                    <a:latin typeface="Futura" charset="0"/>
                    <a:ea typeface="ＭＳ Ｐゴシック" charset="0"/>
                    <a:sym typeface="Futura" charset="0"/>
                  </a:rPr>
                </a:br>
                <a:r>
                  <a:rPr lang="en-US" sz="800">
                    <a:solidFill>
                      <a:srgbClr val="191919"/>
                    </a:solidFill>
                    <a:latin typeface="Futura" charset="0"/>
                    <a:ea typeface="ＭＳ Ｐゴシック" charset="0"/>
                    <a:sym typeface="Futura" charset="0"/>
                  </a:rPr>
                  <a:t>time</a:t>
                </a:r>
              </a:p>
            </p:txBody>
          </p:sp>
        </p:grpSp>
        <p:sp>
          <p:nvSpPr>
            <p:cNvPr id="48154" name="Rectangle 21"/>
            <p:cNvSpPr>
              <a:spLocks/>
            </p:cNvSpPr>
            <p:nvPr/>
          </p:nvSpPr>
          <p:spPr bwMode="auto">
            <a:xfrm>
              <a:off x="1521" y="849"/>
              <a:ext cx="634" cy="2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100">
                  <a:solidFill>
                    <a:schemeClr val="tx1"/>
                  </a:solidFill>
                  <a:latin typeface="Futura" charset="0"/>
                  <a:ea typeface="ＭＳ Ｐゴシック" charset="0"/>
                  <a:sym typeface="Futura" charset="0"/>
                </a:rPr>
                <a:t>Optical</a:t>
              </a:r>
            </a:p>
          </p:txBody>
        </p:sp>
        <p:sp>
          <p:nvSpPr>
            <p:cNvPr id="48155" name="Rectangle 22"/>
            <p:cNvSpPr>
              <a:spLocks/>
            </p:cNvSpPr>
            <p:nvPr/>
          </p:nvSpPr>
          <p:spPr bwMode="auto">
            <a:xfrm>
              <a:off x="2713" y="1445"/>
              <a:ext cx="508" cy="2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100">
                  <a:solidFill>
                    <a:schemeClr val="tx1"/>
                  </a:solidFill>
                  <a:latin typeface="Futura" charset="0"/>
                  <a:ea typeface="ＭＳ Ｐゴシック" charset="0"/>
                  <a:sym typeface="Futura" charset="0"/>
                </a:rPr>
                <a:t> ASM</a:t>
              </a:r>
            </a:p>
          </p:txBody>
        </p:sp>
        <p:sp>
          <p:nvSpPr>
            <p:cNvPr id="48156" name="Rectangle 23"/>
            <p:cNvSpPr>
              <a:spLocks/>
            </p:cNvSpPr>
            <p:nvPr/>
          </p:nvSpPr>
          <p:spPr bwMode="auto">
            <a:xfrm>
              <a:off x="2755" y="1717"/>
              <a:ext cx="444" cy="2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100">
                  <a:solidFill>
                    <a:srgbClr val="004080"/>
                  </a:solidFill>
                  <a:latin typeface="Futura" charset="0"/>
                  <a:ea typeface="ＭＳ Ｐゴシック" charset="0"/>
                  <a:sym typeface="Futura" charset="0"/>
                </a:rPr>
                <a:t>Swift</a:t>
              </a:r>
            </a:p>
          </p:txBody>
        </p:sp>
        <p:sp>
          <p:nvSpPr>
            <p:cNvPr id="48157" name="Rectangle 24"/>
            <p:cNvSpPr>
              <a:spLocks/>
            </p:cNvSpPr>
            <p:nvPr/>
          </p:nvSpPr>
          <p:spPr bwMode="auto">
            <a:xfrm>
              <a:off x="1636" y="3139"/>
              <a:ext cx="420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100">
                  <a:solidFill>
                    <a:schemeClr val="tx1"/>
                  </a:solidFill>
                  <a:latin typeface="Futura" charset="0"/>
                  <a:ea typeface="ＭＳ Ｐゴシック" charset="0"/>
                  <a:sym typeface="Futura" charset="0"/>
                </a:rPr>
                <a:t> BAT</a:t>
              </a:r>
            </a:p>
          </p:txBody>
        </p:sp>
        <p:sp>
          <p:nvSpPr>
            <p:cNvPr id="48158" name="Rectangle 25"/>
            <p:cNvSpPr>
              <a:spLocks/>
            </p:cNvSpPr>
            <p:nvPr/>
          </p:nvSpPr>
          <p:spPr bwMode="auto">
            <a:xfrm>
              <a:off x="0" y="4904"/>
              <a:ext cx="3296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241300" indent="-241300" algn="r">
                <a:spcBef>
                  <a:spcPts val="188"/>
                </a:spcBef>
              </a:pPr>
              <a:r>
                <a:rPr lang="en-US" sz="1100">
                  <a:solidFill>
                    <a:srgbClr val="4D4D4D"/>
                  </a:solidFill>
                  <a:latin typeface="Courier" charset="0"/>
                  <a:ea typeface="ＭＳ Ｐゴシック" charset="0"/>
                  <a:sym typeface="Courier" charset="0"/>
                </a:rPr>
                <a:t>Donnarumma et al.,  ApJ Lett. in press  </a:t>
              </a:r>
            </a:p>
            <a:p>
              <a:pPr marL="241300" indent="-241300" algn="r">
                <a:spcBef>
                  <a:spcPts val="188"/>
                </a:spcBef>
              </a:pPr>
              <a:r>
                <a:rPr lang="en-US" sz="1100">
                  <a:solidFill>
                    <a:srgbClr val="4D4D4D"/>
                  </a:solidFill>
                  <a:latin typeface="Courier" charset="0"/>
                  <a:ea typeface="ＭＳ Ｐゴシック" charset="0"/>
                  <a:sym typeface="Courier" charset="0"/>
                </a:rPr>
                <a:t>(AGILE, Swift, MAGIC, VERITAS, GASP-WEBT)</a:t>
              </a:r>
            </a:p>
          </p:txBody>
        </p:sp>
        <p:sp>
          <p:nvSpPr>
            <p:cNvPr id="48159" name="Rectangle 26"/>
            <p:cNvSpPr>
              <a:spLocks/>
            </p:cNvSpPr>
            <p:nvPr/>
          </p:nvSpPr>
          <p:spPr bwMode="auto">
            <a:xfrm>
              <a:off x="1552" y="58"/>
              <a:ext cx="1413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900">
                  <a:solidFill>
                    <a:srgbClr val="001F67"/>
                  </a:solidFill>
                  <a:latin typeface="Helvetica Neue" charset="0"/>
                  <a:ea typeface="ＭＳ Ｐゴシック" charset="0"/>
                  <a:sym typeface="Helvetica Neue" charset="0"/>
                </a:rPr>
                <a:t>Mrk 421, 2008</a:t>
              </a:r>
            </a:p>
          </p:txBody>
        </p:sp>
      </p:grpSp>
      <p:sp>
        <p:nvSpPr>
          <p:cNvPr id="48144" name="Rectangle 27"/>
          <p:cNvSpPr>
            <a:spLocks/>
          </p:cNvSpPr>
          <p:nvPr/>
        </p:nvSpPr>
        <p:spPr bwMode="auto">
          <a:xfrm>
            <a:off x="2179638" y="3125788"/>
            <a:ext cx="3714750" cy="245586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50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48145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-2065" r="12204"/>
          <a:stretch>
            <a:fillRect/>
          </a:stretch>
        </p:blipFill>
        <p:spPr bwMode="auto">
          <a:xfrm>
            <a:off x="2247900" y="3697288"/>
            <a:ext cx="265747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6" name="Rectangle 29"/>
          <p:cNvSpPr>
            <a:spLocks/>
          </p:cNvSpPr>
          <p:nvPr/>
        </p:nvSpPr>
        <p:spPr bwMode="auto">
          <a:xfrm>
            <a:off x="2219325" y="3273425"/>
            <a:ext cx="3490913" cy="490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spcBef>
                <a:spcPts val="700"/>
              </a:spcBef>
            </a:pPr>
            <a:r>
              <a:rPr lang="en-US" sz="1300">
                <a:solidFill>
                  <a:srgbClr val="001F67"/>
                </a:solidFill>
                <a:latin typeface="Helvetica Neue Medium" charset="0"/>
                <a:ea typeface="ＭＳ Ｐゴシック" charset="0"/>
                <a:sym typeface="Helvetica Neue Medium" charset="0"/>
              </a:rPr>
              <a:t>Jan 20</a:t>
            </a:r>
            <a:r>
              <a:rPr lang="en-US" sz="1300" baseline="32000">
                <a:solidFill>
                  <a:srgbClr val="001F67"/>
                </a:solidFill>
                <a:latin typeface="Helvetica Neue Medium" charset="0"/>
                <a:ea typeface="ＭＳ Ｐゴシック" charset="0"/>
                <a:sym typeface="Helvetica Neue Medium" charset="0"/>
              </a:rPr>
              <a:t>th</a:t>
            </a:r>
            <a:r>
              <a:rPr lang="en-US" sz="1300">
                <a:solidFill>
                  <a:srgbClr val="001F67"/>
                </a:solidFill>
                <a:latin typeface="Helvetica Neue Medium" charset="0"/>
                <a:ea typeface="ＭＳ Ｐゴシック" charset="0"/>
                <a:sym typeface="Helvetica Neue Medium" charset="0"/>
              </a:rPr>
              <a:t> - April 30</a:t>
            </a:r>
            <a:r>
              <a:rPr lang="en-US" sz="1300" baseline="32000">
                <a:solidFill>
                  <a:srgbClr val="001F67"/>
                </a:solidFill>
                <a:latin typeface="Helvetica Neue Medium" charset="0"/>
                <a:ea typeface="ＭＳ Ｐゴシック" charset="0"/>
                <a:sym typeface="Helvetica Neue Medium" charset="0"/>
              </a:rPr>
              <a:t>th</a:t>
            </a:r>
            <a:r>
              <a:rPr lang="en-US" sz="1300">
                <a:solidFill>
                  <a:srgbClr val="001F67"/>
                </a:solidFill>
                <a:latin typeface="Helvetica Neue Medium" charset="0"/>
                <a:ea typeface="ＭＳ Ｐゴシック" charset="0"/>
                <a:sym typeface="Helvetica Neue Medium" charset="0"/>
              </a:rPr>
              <a:t>: FERMI-MAGIC simultaneous data</a:t>
            </a:r>
          </a:p>
        </p:txBody>
      </p:sp>
      <p:sp>
        <p:nvSpPr>
          <p:cNvPr id="48147" name="Rectangle 30"/>
          <p:cNvSpPr>
            <a:spLocks/>
          </p:cNvSpPr>
          <p:nvPr/>
        </p:nvSpPr>
        <p:spPr bwMode="auto">
          <a:xfrm>
            <a:off x="723900" y="3776663"/>
            <a:ext cx="830263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300">
                <a:solidFill>
                  <a:schemeClr val="tx1"/>
                </a:solidFill>
                <a:latin typeface="Futura" charset="0"/>
                <a:ea typeface="ＭＳ Ｐゴシック" charset="0"/>
                <a:sym typeface="Futura" charset="0"/>
              </a:rPr>
              <a:t>O/VHE</a:t>
            </a:r>
          </a:p>
        </p:txBody>
      </p:sp>
      <p:sp>
        <p:nvSpPr>
          <p:cNvPr id="48148" name="Rectangle 31"/>
          <p:cNvSpPr>
            <a:spLocks/>
          </p:cNvSpPr>
          <p:nvPr/>
        </p:nvSpPr>
        <p:spPr bwMode="auto">
          <a:xfrm>
            <a:off x="4821238" y="3670300"/>
            <a:ext cx="12509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100" u="sng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MW campaing</a:t>
            </a:r>
            <a: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  <a:b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</a:br>
            <a:endParaRPr lang="en-US" sz="11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Radio:</a:t>
            </a: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OVRO, Effelsberg, Noto...</a:t>
            </a:r>
          </a:p>
          <a:p>
            <a:pPr algn="l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  <a: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Infrared:</a:t>
            </a: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WIRO...</a:t>
            </a:r>
          </a:p>
          <a:p>
            <a:pPr algn="l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  <a: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OpTc al:</a:t>
            </a: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GASP, GRT, MITSuMe...</a:t>
            </a:r>
          </a:p>
          <a:p>
            <a:pPr algn="l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  <a: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X‐ray:</a:t>
            </a: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Swiu, RXTE</a:t>
            </a:r>
          </a:p>
          <a:p>
            <a:pPr algn="l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  <a: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Gamma‐ray:</a:t>
            </a: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Fermi</a:t>
            </a:r>
          </a:p>
          <a:p>
            <a:pPr algn="l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  <a:r>
              <a:rPr lang="en-US" sz="11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VHE:</a:t>
            </a:r>
            <a:r>
              <a:rPr lang="en-US" sz="1100">
                <a:solidFill>
                  <a:srgbClr val="0700FF"/>
                </a:solidFill>
                <a:latin typeface="Calibri" charset="0"/>
                <a:ea typeface="ＭＳ Ｐゴシック" charset="0"/>
                <a:sym typeface="Calibri" charset="0"/>
              </a:rPr>
              <a:t> MAGIC, VERITAS</a:t>
            </a:r>
          </a:p>
          <a:p>
            <a:pPr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</a:pPr>
            <a:endParaRPr lang="en-US" sz="20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774700"/>
            <a:ext cx="44640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/>
          </p:cNvSpPr>
          <p:nvPr/>
        </p:nvSpPr>
        <p:spPr bwMode="auto">
          <a:xfrm>
            <a:off x="1573213" y="854075"/>
            <a:ext cx="13128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88900"/>
            <a:r>
              <a:rPr lang="en-US" sz="2000">
                <a:solidFill>
                  <a:srgbClr val="4F81BD"/>
                </a:solidFill>
                <a:latin typeface="Corbel Bold" charset="0"/>
                <a:ea typeface="ＭＳ Ｐゴシック" charset="0"/>
                <a:sym typeface="Corbel Bold" charset="0"/>
              </a:rPr>
              <a:t>Mkn 180</a:t>
            </a:r>
            <a:endParaRPr lang="en-US">
              <a:solidFill>
                <a:schemeClr val="tx1"/>
              </a:solidFill>
              <a:ea typeface="ＭＳ Ｐゴシック" charset="0"/>
            </a:endParaRPr>
          </a:p>
          <a:p>
            <a:pPr marL="88900"/>
            <a:r>
              <a:rPr lang="en-US" sz="2000">
                <a:solidFill>
                  <a:srgbClr val="4F81BD"/>
                </a:solidFill>
                <a:latin typeface="Corbel Bold" charset="0"/>
                <a:ea typeface="ＭＳ Ｐゴシック" charset="0"/>
                <a:sym typeface="Corbel Bold" charset="0"/>
              </a:rPr>
              <a:t>z = 0.045</a:t>
            </a: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324350" y="1071563"/>
            <a:ext cx="4000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2943225" y="941388"/>
            <a:ext cx="1625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81000" indent="-341313">
              <a:spcBef>
                <a:spcPts val="275"/>
              </a:spcBef>
            </a:pPr>
            <a:r>
              <a:rPr lang="en-US" sz="1500">
                <a:solidFill>
                  <a:srgbClr val="1F497D"/>
                </a:solidFill>
                <a:latin typeface="Corbel Bold" charset="0"/>
                <a:ea typeface="ＭＳ Ｐゴシック" charset="0"/>
                <a:sym typeface="Corbel Bold" charset="0"/>
              </a:rPr>
              <a:t>Trigger point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5795963" y="785813"/>
            <a:ext cx="2906712" cy="1554162"/>
            <a:chOff x="0" y="0"/>
            <a:chExt cx="2604" cy="1393"/>
          </a:xfrm>
        </p:grpSpPr>
        <p:pic>
          <p:nvPicPr>
            <p:cNvPr id="4406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04" cy="1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3" name="Rectangle 7"/>
            <p:cNvSpPr>
              <a:spLocks/>
            </p:cNvSpPr>
            <p:nvPr/>
          </p:nvSpPr>
          <p:spPr bwMode="auto">
            <a:xfrm>
              <a:off x="656" y="698"/>
              <a:ext cx="1392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100">
                <a:lnSpc>
                  <a:spcPct val="90000"/>
                </a:lnSpc>
              </a:pPr>
              <a:r>
                <a:rPr lang="en-US" sz="15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MAGIC 12.1 h</a:t>
              </a:r>
              <a:endParaRPr lang="en-US">
                <a:solidFill>
                  <a:schemeClr val="tx1"/>
                </a:solidFill>
                <a:ea typeface="ＭＳ Ｐゴシック" charset="0"/>
              </a:endParaRPr>
            </a:p>
            <a:p>
              <a:pPr marL="38100">
                <a:lnSpc>
                  <a:spcPct val="90000"/>
                </a:lnSpc>
              </a:pPr>
              <a:r>
                <a:rPr lang="en-US" sz="15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S=5.5 σ</a:t>
              </a:r>
            </a:p>
          </p:txBody>
        </p:sp>
      </p:grpSp>
      <p:sp>
        <p:nvSpPr>
          <p:cNvPr id="44038" name="Rectangle 8"/>
          <p:cNvSpPr>
            <a:spLocks/>
          </p:cNvSpPr>
          <p:nvPr/>
        </p:nvSpPr>
        <p:spPr bwMode="auto">
          <a:xfrm>
            <a:off x="6524625" y="1016000"/>
            <a:ext cx="2108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75"/>
              </a:spcBef>
            </a:pPr>
            <a:r>
              <a:rPr lang="en-US" sz="1500">
                <a:solidFill>
                  <a:srgbClr val="800040"/>
                </a:solidFill>
                <a:latin typeface="Corbel" charset="0"/>
                <a:ea typeface="ＭＳ Ｐゴシック" charset="0"/>
                <a:sym typeface="Corbel" charset="0"/>
              </a:rPr>
              <a:t>                March 2006</a:t>
            </a:r>
          </a:p>
        </p:txBody>
      </p:sp>
      <p:sp>
        <p:nvSpPr>
          <p:cNvPr id="44039" name="Rectangle 9"/>
          <p:cNvSpPr>
            <a:spLocks/>
          </p:cNvSpPr>
          <p:nvPr/>
        </p:nvSpPr>
        <p:spPr bwMode="auto">
          <a:xfrm>
            <a:off x="4938713" y="2314575"/>
            <a:ext cx="42052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500" b="1">
                <a:solidFill>
                  <a:srgbClr val="535252"/>
                </a:solidFill>
                <a:latin typeface="Courier" charset="0"/>
                <a:ea typeface="ＭＳ Ｐゴシック" charset="0"/>
                <a:sym typeface="Courier" charset="0"/>
              </a:rPr>
              <a:t>Albert et al. 2006 ApJ, 648, L105</a:t>
            </a:r>
            <a:r>
              <a:rPr lang="en-US" sz="1500">
                <a:solidFill>
                  <a:srgbClr val="535252"/>
                </a:solidFill>
                <a:latin typeface="Courier" charset="0"/>
                <a:ea typeface="ＭＳ Ｐゴシック" charset="0"/>
                <a:sym typeface="Courier" charset="0"/>
              </a:rPr>
              <a:t> </a:t>
            </a:r>
          </a:p>
        </p:txBody>
      </p:sp>
      <p:sp>
        <p:nvSpPr>
          <p:cNvPr id="44040" name="Rectangle 10"/>
          <p:cNvSpPr>
            <a:spLocks/>
          </p:cNvSpPr>
          <p:nvPr/>
        </p:nvSpPr>
        <p:spPr bwMode="auto">
          <a:xfrm rot="-5400000">
            <a:off x="-2326481" y="3239294"/>
            <a:ext cx="5346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r>
              <a:rPr lang="en-US" sz="2400">
                <a:solidFill>
                  <a:srgbClr val="3E3E3E"/>
                </a:solidFill>
                <a:latin typeface="Corbel" charset="0"/>
                <a:ea typeface="ＭＳ Ｐゴシック" charset="0"/>
                <a:sym typeface="Corbel" charset="0"/>
              </a:rPr>
              <a:t>KVA optical telescope at la Palma</a:t>
            </a:r>
          </a:p>
        </p:txBody>
      </p:sp>
      <p:sp>
        <p:nvSpPr>
          <p:cNvPr id="44041" name="AutoShape 11"/>
          <p:cNvSpPr>
            <a:spLocks/>
          </p:cNvSpPr>
          <p:nvPr/>
        </p:nvSpPr>
        <p:spPr bwMode="auto">
          <a:xfrm>
            <a:off x="5000625" y="1441450"/>
            <a:ext cx="865188" cy="331788"/>
          </a:xfrm>
          <a:prstGeom prst="rightArrow">
            <a:avLst>
              <a:gd name="adj1" fmla="val 50000"/>
              <a:gd name="adj2" fmla="val 35360"/>
            </a:avLst>
          </a:prstGeom>
          <a:solidFill>
            <a:srgbClr val="4F81B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44042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2759075"/>
            <a:ext cx="44640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Line 13"/>
          <p:cNvSpPr>
            <a:spLocks noChangeShapeType="1"/>
          </p:cNvSpPr>
          <p:nvPr/>
        </p:nvSpPr>
        <p:spPr bwMode="auto">
          <a:xfrm>
            <a:off x="4081463" y="3035300"/>
            <a:ext cx="5556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grpSp>
        <p:nvGrpSpPr>
          <p:cNvPr id="44044" name="Group 14"/>
          <p:cNvGrpSpPr>
            <a:grpSpLocks/>
          </p:cNvGrpSpPr>
          <p:nvPr/>
        </p:nvGrpSpPr>
        <p:grpSpPr bwMode="auto">
          <a:xfrm>
            <a:off x="2867025" y="2894013"/>
            <a:ext cx="1258888" cy="301625"/>
            <a:chOff x="0" y="0"/>
            <a:chExt cx="1128" cy="271"/>
          </a:xfrm>
        </p:grpSpPr>
        <p:sp>
          <p:nvSpPr>
            <p:cNvPr id="44060" name="Rectangle 15"/>
            <p:cNvSpPr>
              <a:spLocks/>
            </p:cNvSpPr>
            <p:nvPr/>
          </p:nvSpPr>
          <p:spPr bwMode="auto">
            <a:xfrm>
              <a:off x="0" y="48"/>
              <a:ext cx="1121" cy="22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44061" name="Rectangle 16"/>
            <p:cNvSpPr>
              <a:spLocks/>
            </p:cNvSpPr>
            <p:nvPr/>
          </p:nvSpPr>
          <p:spPr bwMode="auto">
            <a:xfrm>
              <a:off x="0" y="0"/>
              <a:ext cx="112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381000" indent="-341313">
                <a:spcBef>
                  <a:spcPts val="275"/>
                </a:spcBef>
              </a:pPr>
              <a:r>
                <a:rPr lang="en-US" sz="1500">
                  <a:solidFill>
                    <a:srgbClr val="535252"/>
                  </a:solidFill>
                  <a:latin typeface="Corbel Bold" charset="0"/>
                  <a:ea typeface="ＭＳ Ｐゴシック" charset="0"/>
                  <a:sym typeface="Corbel Bold" charset="0"/>
                </a:rPr>
                <a:t>Trigger</a:t>
              </a:r>
              <a:r>
                <a:rPr lang="en-US" sz="1500">
                  <a:solidFill>
                    <a:srgbClr val="000066"/>
                  </a:solidFill>
                  <a:latin typeface="Corbel Bold" charset="0"/>
                  <a:ea typeface="ＭＳ Ｐゴシック" charset="0"/>
                  <a:sym typeface="Corbel Bold" charset="0"/>
                </a:rPr>
                <a:t> </a:t>
              </a:r>
              <a:r>
                <a:rPr lang="en-US" sz="1500">
                  <a:solidFill>
                    <a:srgbClr val="535252"/>
                  </a:solidFill>
                  <a:latin typeface="Corbel Bold" charset="0"/>
                  <a:ea typeface="ＭＳ Ｐゴシック" charset="0"/>
                  <a:sym typeface="Corbel Bold" charset="0"/>
                </a:rPr>
                <a:t>point</a:t>
              </a:r>
            </a:p>
          </p:txBody>
        </p:sp>
      </p:grpSp>
      <p:sp>
        <p:nvSpPr>
          <p:cNvPr id="44045" name="Rectangle 17"/>
          <p:cNvSpPr>
            <a:spLocks/>
          </p:cNvSpPr>
          <p:nvPr/>
        </p:nvSpPr>
        <p:spPr bwMode="auto">
          <a:xfrm>
            <a:off x="1319213" y="2933700"/>
            <a:ext cx="14589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8100"/>
            <a:r>
              <a:rPr lang="en-US" sz="2000">
                <a:solidFill>
                  <a:srgbClr val="F7901E"/>
                </a:solidFill>
                <a:latin typeface="Corbel Bold" charset="0"/>
                <a:ea typeface="ＭＳ Ｐゴシック" charset="0"/>
                <a:sym typeface="Corbel Bold" charset="0"/>
              </a:rPr>
              <a:t>1ES 1011+496</a:t>
            </a:r>
            <a:endParaRPr lang="en-US">
              <a:solidFill>
                <a:schemeClr val="tx1"/>
              </a:solidFill>
              <a:ea typeface="ＭＳ Ｐゴシック" charset="0"/>
            </a:endParaRPr>
          </a:p>
          <a:p>
            <a:pPr marL="38100"/>
            <a:r>
              <a:rPr lang="en-US" sz="2000">
                <a:solidFill>
                  <a:srgbClr val="F7901E"/>
                </a:solidFill>
                <a:latin typeface="Corbel Bold" charset="0"/>
                <a:ea typeface="ＭＳ Ｐゴシック" charset="0"/>
                <a:sym typeface="Corbel Bold" charset="0"/>
              </a:rPr>
              <a:t>    z = 0.212</a:t>
            </a:r>
          </a:p>
        </p:txBody>
      </p:sp>
      <p:pic>
        <p:nvPicPr>
          <p:cNvPr id="44046" name="Picture 1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763838"/>
            <a:ext cx="28670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Rectangle 19"/>
          <p:cNvSpPr>
            <a:spLocks/>
          </p:cNvSpPr>
          <p:nvPr/>
        </p:nvSpPr>
        <p:spPr bwMode="auto">
          <a:xfrm>
            <a:off x="6551613" y="3336925"/>
            <a:ext cx="1316037" cy="449263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4048" name="Rectangle 20"/>
          <p:cNvSpPr>
            <a:spLocks/>
          </p:cNvSpPr>
          <p:nvPr/>
        </p:nvSpPr>
        <p:spPr bwMode="auto">
          <a:xfrm>
            <a:off x="6411913" y="3609975"/>
            <a:ext cx="1455737" cy="363538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8100">
              <a:lnSpc>
                <a:spcPct val="90000"/>
              </a:lnSpc>
            </a:pPr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MAGIC 18.7h</a:t>
            </a:r>
            <a:endParaRPr lang="en-US" sz="2500">
              <a:solidFill>
                <a:schemeClr val="tx1"/>
              </a:solidFill>
              <a:ea typeface="ＭＳ Ｐゴシック" charset="0"/>
            </a:endParaRPr>
          </a:p>
          <a:p>
            <a:pPr marL="38100">
              <a:lnSpc>
                <a:spcPct val="90000"/>
              </a:lnSpc>
            </a:pPr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S=6.2 σ</a:t>
            </a:r>
          </a:p>
        </p:txBody>
      </p:sp>
      <p:sp>
        <p:nvSpPr>
          <p:cNvPr id="44049" name="Rectangle 21"/>
          <p:cNvSpPr>
            <a:spLocks/>
          </p:cNvSpPr>
          <p:nvPr/>
        </p:nvSpPr>
        <p:spPr bwMode="auto">
          <a:xfrm>
            <a:off x="7046913" y="2981325"/>
            <a:ext cx="14827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75"/>
              </a:spcBef>
            </a:pPr>
            <a:r>
              <a:rPr lang="en-US" sz="1500">
                <a:solidFill>
                  <a:srgbClr val="800040"/>
                </a:solidFill>
                <a:latin typeface="Corbel" charset="0"/>
                <a:ea typeface="ＭＳ Ｐゴシック" charset="0"/>
                <a:sym typeface="Corbel" charset="0"/>
              </a:rPr>
              <a:t>March-May 07</a:t>
            </a:r>
          </a:p>
        </p:txBody>
      </p:sp>
      <p:sp>
        <p:nvSpPr>
          <p:cNvPr id="44050" name="Rectangle 22"/>
          <p:cNvSpPr>
            <a:spLocks/>
          </p:cNvSpPr>
          <p:nvPr/>
        </p:nvSpPr>
        <p:spPr bwMode="auto">
          <a:xfrm>
            <a:off x="4956175" y="4257675"/>
            <a:ext cx="41878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1500" b="1">
                <a:solidFill>
                  <a:srgbClr val="535252"/>
                </a:solidFill>
                <a:latin typeface="Courier" charset="0"/>
                <a:ea typeface="ＭＳ Ｐゴシック" charset="0"/>
                <a:sym typeface="Courier" charset="0"/>
              </a:rPr>
              <a:t>Albert et al. 2007 ApJ, 667, L21</a:t>
            </a:r>
          </a:p>
        </p:txBody>
      </p:sp>
      <p:sp>
        <p:nvSpPr>
          <p:cNvPr id="44051" name="AutoShape 23"/>
          <p:cNvSpPr>
            <a:spLocks/>
          </p:cNvSpPr>
          <p:nvPr/>
        </p:nvSpPr>
        <p:spPr bwMode="auto">
          <a:xfrm>
            <a:off x="5035550" y="3535363"/>
            <a:ext cx="865188" cy="331787"/>
          </a:xfrm>
          <a:prstGeom prst="rightArrow">
            <a:avLst>
              <a:gd name="adj1" fmla="val 50000"/>
              <a:gd name="adj2" fmla="val 35360"/>
            </a:avLst>
          </a:prstGeom>
          <a:solidFill>
            <a:srgbClr val="4F81B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44052" name="Picture 2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4792663"/>
            <a:ext cx="443706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Picture 2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"/>
          <a:stretch>
            <a:fillRect/>
          </a:stretch>
        </p:blipFill>
        <p:spPr bwMode="auto">
          <a:xfrm>
            <a:off x="5818188" y="4721225"/>
            <a:ext cx="28797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4" name="Rectangle 26"/>
          <p:cNvSpPr>
            <a:spLocks/>
          </p:cNvSpPr>
          <p:nvPr/>
        </p:nvSpPr>
        <p:spPr bwMode="auto">
          <a:xfrm>
            <a:off x="6370638" y="5670550"/>
            <a:ext cx="15716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8100">
              <a:lnSpc>
                <a:spcPct val="90000"/>
              </a:lnSpc>
              <a:spcBef>
                <a:spcPts val="988"/>
              </a:spcBef>
            </a:pPr>
            <a:r>
              <a:rPr lang="en-US" sz="1300">
                <a:solidFill>
                  <a:schemeClr val="tx1"/>
                </a:solidFill>
                <a:latin typeface="Corbel Bold" charset="0"/>
                <a:ea typeface="ＭＳ Ｐゴシック" charset="0"/>
                <a:sym typeface="Corbel Bold" charset="0"/>
              </a:rPr>
              <a:t>Significance 6.8 σ</a:t>
            </a:r>
          </a:p>
        </p:txBody>
      </p:sp>
      <p:sp>
        <p:nvSpPr>
          <p:cNvPr id="44055" name="Rectangle 27"/>
          <p:cNvSpPr>
            <a:spLocks/>
          </p:cNvSpPr>
          <p:nvPr/>
        </p:nvSpPr>
        <p:spPr bwMode="auto">
          <a:xfrm>
            <a:off x="1246188" y="4867275"/>
            <a:ext cx="14033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2000">
                <a:solidFill>
                  <a:srgbClr val="F7901E"/>
                </a:solidFill>
                <a:latin typeface="Corbel Bold" charset="0"/>
                <a:ea typeface="ＭＳ Ｐゴシック" charset="0"/>
                <a:sym typeface="Corbel Bold" charset="0"/>
              </a:rPr>
              <a:t>S5 0716+714</a:t>
            </a:r>
            <a:endParaRPr lang="en-US">
              <a:solidFill>
                <a:schemeClr val="tx1"/>
              </a:solidFill>
              <a:ea typeface="ＭＳ Ｐゴシック" charset="0"/>
            </a:endParaRPr>
          </a:p>
          <a:p>
            <a:r>
              <a:rPr lang="en-US" sz="2000">
                <a:solidFill>
                  <a:srgbClr val="F7901E"/>
                </a:solidFill>
                <a:latin typeface="Corbel Bold" charset="0"/>
                <a:ea typeface="ＭＳ Ｐゴシック" charset="0"/>
                <a:sym typeface="Corbel Bold" charset="0"/>
              </a:rPr>
              <a:t>   z =  0.31</a:t>
            </a:r>
          </a:p>
        </p:txBody>
      </p:sp>
      <p:sp>
        <p:nvSpPr>
          <p:cNvPr id="44056" name="AutoShape 28"/>
          <p:cNvSpPr>
            <a:spLocks/>
          </p:cNvSpPr>
          <p:nvPr/>
        </p:nvSpPr>
        <p:spPr bwMode="auto">
          <a:xfrm>
            <a:off x="5032375" y="5765800"/>
            <a:ext cx="866775" cy="331788"/>
          </a:xfrm>
          <a:prstGeom prst="rightArrow">
            <a:avLst>
              <a:gd name="adj1" fmla="val 50000"/>
              <a:gd name="adj2" fmla="val 35316"/>
            </a:avLst>
          </a:prstGeom>
          <a:solidFill>
            <a:srgbClr val="4F81B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3037" name="Rectangle 29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>
              <a:defRPr/>
            </a:pPr>
            <a:r>
              <a:rPr lang="en-US" sz="3600" dirty="0" smtClean="0"/>
              <a:t>Extragalactic sources with Optical triggers</a:t>
            </a:r>
          </a:p>
        </p:txBody>
      </p:sp>
      <p:sp>
        <p:nvSpPr>
          <p:cNvPr id="44058" name="Rectangle 30"/>
          <p:cNvSpPr>
            <a:spLocks/>
          </p:cNvSpPr>
          <p:nvPr/>
        </p:nvSpPr>
        <p:spPr bwMode="auto">
          <a:xfrm>
            <a:off x="7046913" y="4865688"/>
            <a:ext cx="14827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75"/>
              </a:spcBef>
            </a:pPr>
            <a:r>
              <a:rPr lang="en-US" sz="1500">
                <a:solidFill>
                  <a:srgbClr val="800040"/>
                </a:solidFill>
                <a:latin typeface="Corbel" charset="0"/>
                <a:ea typeface="ＭＳ Ｐゴシック" charset="0"/>
                <a:sym typeface="Corbel" charset="0"/>
              </a:rPr>
              <a:t>April 08</a:t>
            </a:r>
          </a:p>
        </p:txBody>
      </p:sp>
      <p:sp>
        <p:nvSpPr>
          <p:cNvPr id="44059" name="Rectangle 31"/>
          <p:cNvSpPr>
            <a:spLocks/>
          </p:cNvSpPr>
          <p:nvPr/>
        </p:nvSpPr>
        <p:spPr bwMode="auto">
          <a:xfrm>
            <a:off x="3502025" y="6202363"/>
            <a:ext cx="574198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b="1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H. Anderhub et al., Astrophys. J. 704 (2009) L129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M87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1074" y="3938588"/>
            <a:ext cx="4663739" cy="3062287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z="1800" dirty="0" err="1" smtClean="0"/>
              <a:t>Multiwavelength</a:t>
            </a:r>
            <a:r>
              <a:rPr lang="en-US" sz="1800" dirty="0" smtClean="0"/>
              <a:t> campaign Jan-Feb 2008 (VERITAS, HESS, MAGIC and Radio, X-ray)</a:t>
            </a:r>
          </a:p>
          <a:p>
            <a:pPr marL="187517" indent="-187517" eaLnBrk="1" hangingPunct="1">
              <a:spcBef>
                <a:spcPts val="1125"/>
              </a:spcBef>
              <a:defRPr/>
            </a:pPr>
            <a:r>
              <a:rPr lang="en-US" sz="1800" dirty="0" smtClean="0"/>
              <a:t>Triggered by MAGIC detection on 1st February flare (</a:t>
            </a:r>
            <a:r>
              <a:rPr lang="en-US" sz="1800" dirty="0" smtClean="0">
                <a:solidFill>
                  <a:schemeClr val="tx1"/>
                </a:solidFill>
                <a:cs typeface="Lucida Grande" charset="0"/>
              </a:rPr>
              <a:t>9.9σ; 8.0σ single night</a:t>
            </a:r>
            <a:r>
              <a:rPr lang="en-US" sz="1800" dirty="0" smtClean="0"/>
              <a:t>)</a:t>
            </a:r>
          </a:p>
          <a:p>
            <a:pPr marL="187517" indent="-187517" eaLnBrk="1" hangingPunct="1">
              <a:spcBef>
                <a:spcPts val="1125"/>
              </a:spcBef>
              <a:defRPr/>
            </a:pPr>
            <a:r>
              <a:rPr lang="en-US" sz="1800" dirty="0" smtClean="0"/>
              <a:t>Fast variability. TeV correlated with radio and X-ray emission from core</a:t>
            </a:r>
          </a:p>
          <a:p>
            <a:pPr marL="187517" indent="-187517" eaLnBrk="1" hangingPunct="1">
              <a:spcBef>
                <a:spcPts val="1125"/>
              </a:spcBef>
              <a:defRPr/>
            </a:pPr>
            <a:r>
              <a:rPr lang="en-US" sz="1800" dirty="0" smtClean="0"/>
              <a:t>New MAGIC </a:t>
            </a:r>
            <a:r>
              <a:rPr lang="en-US" sz="1800" dirty="0" err="1" smtClean="0"/>
              <a:t>ATel</a:t>
            </a:r>
            <a:r>
              <a:rPr lang="en-US" sz="1800" dirty="0" smtClean="0"/>
              <a:t> in 2010 (#2431)</a:t>
            </a:r>
          </a:p>
        </p:txBody>
      </p:sp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4830708" y="1960601"/>
            <a:ext cx="4000500" cy="4519613"/>
            <a:chOff x="0" y="0"/>
            <a:chExt cx="3584" cy="4048"/>
          </a:xfrm>
        </p:grpSpPr>
        <p:pic>
          <p:nvPicPr>
            <p:cNvPr id="4507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" y="0"/>
              <a:ext cx="3107" cy="4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9" name="Rectangle 5"/>
            <p:cNvSpPr>
              <a:spLocks/>
            </p:cNvSpPr>
            <p:nvPr/>
          </p:nvSpPr>
          <p:spPr bwMode="auto">
            <a:xfrm>
              <a:off x="807" y="737"/>
              <a:ext cx="541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/>
              <a:r>
                <a:rPr lang="en-US" sz="1700">
                  <a:solidFill>
                    <a:srgbClr val="0000FF"/>
                  </a:solidFill>
                  <a:latin typeface="Helvetica" charset="0"/>
                  <a:ea typeface="ＭＳ Ｐゴシック" charset="0"/>
                  <a:sym typeface="Helvetica" charset="0"/>
                </a:rPr>
                <a:t>VHE</a:t>
              </a:r>
            </a:p>
          </p:txBody>
        </p:sp>
        <p:sp>
          <p:nvSpPr>
            <p:cNvPr id="45080" name="Rectangle 6"/>
            <p:cNvSpPr>
              <a:spLocks/>
            </p:cNvSpPr>
            <p:nvPr/>
          </p:nvSpPr>
          <p:spPr bwMode="auto">
            <a:xfrm>
              <a:off x="793" y="1681"/>
              <a:ext cx="61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/>
              <a:r>
                <a:rPr lang="en-US" sz="1700">
                  <a:solidFill>
                    <a:srgbClr val="0000FF"/>
                  </a:solidFill>
                  <a:latin typeface="Helvetica" charset="0"/>
                  <a:ea typeface="ＭＳ Ｐゴシック" charset="0"/>
                  <a:sym typeface="Helvetica" charset="0"/>
                </a:rPr>
                <a:t>X-ray</a:t>
              </a:r>
            </a:p>
          </p:txBody>
        </p:sp>
        <p:sp>
          <p:nvSpPr>
            <p:cNvPr id="45081" name="Rectangle 7"/>
            <p:cNvSpPr>
              <a:spLocks/>
            </p:cNvSpPr>
            <p:nvPr/>
          </p:nvSpPr>
          <p:spPr bwMode="auto">
            <a:xfrm>
              <a:off x="794" y="3156"/>
              <a:ext cx="65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/>
              <a:r>
                <a:rPr lang="en-US" sz="1700">
                  <a:solidFill>
                    <a:srgbClr val="0000FF"/>
                  </a:solidFill>
                  <a:latin typeface="Helvetica" charset="0"/>
                  <a:ea typeface="ＭＳ Ｐゴシック" charset="0"/>
                  <a:sym typeface="Helvetica" charset="0"/>
                </a:rPr>
                <a:t>Radio</a:t>
              </a:r>
            </a:p>
          </p:txBody>
        </p:sp>
        <p:sp>
          <p:nvSpPr>
            <p:cNvPr id="45082" name="Rectangle 8"/>
            <p:cNvSpPr>
              <a:spLocks/>
            </p:cNvSpPr>
            <p:nvPr/>
          </p:nvSpPr>
          <p:spPr bwMode="auto">
            <a:xfrm>
              <a:off x="1606" y="2047"/>
              <a:ext cx="652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/>
              <a:r>
                <a:rPr lang="en-US" sz="1300">
                  <a:solidFill>
                    <a:schemeClr val="tx1"/>
                  </a:solidFill>
                  <a:latin typeface="Helvetica" charset="0"/>
                  <a:ea typeface="ＭＳ Ｐゴシック" charset="0"/>
                  <a:sym typeface="Helvetica" charset="0"/>
                </a:rPr>
                <a:t>nucleus</a:t>
              </a:r>
            </a:p>
          </p:txBody>
        </p:sp>
        <p:sp>
          <p:nvSpPr>
            <p:cNvPr id="45083" name="Rectangle 9"/>
            <p:cNvSpPr>
              <a:spLocks/>
            </p:cNvSpPr>
            <p:nvPr/>
          </p:nvSpPr>
          <p:spPr bwMode="auto">
            <a:xfrm>
              <a:off x="2004" y="3317"/>
              <a:ext cx="27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/>
              <a:r>
                <a:rPr lang="en-US" sz="1300">
                  <a:solidFill>
                    <a:schemeClr val="tx1"/>
                  </a:solidFill>
                  <a:latin typeface="Helvetica" charset="0"/>
                  <a:ea typeface="ＭＳ Ｐゴシック" charset="0"/>
                  <a:sym typeface="Helvetica" charset="0"/>
                </a:rPr>
                <a:t>jet</a:t>
              </a:r>
            </a:p>
          </p:txBody>
        </p:sp>
        <p:sp>
          <p:nvSpPr>
            <p:cNvPr id="45084" name="Rectangle 10"/>
            <p:cNvSpPr>
              <a:spLocks/>
            </p:cNvSpPr>
            <p:nvPr/>
          </p:nvSpPr>
          <p:spPr bwMode="auto">
            <a:xfrm>
              <a:off x="2053" y="1683"/>
              <a:ext cx="81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/>
              <a:r>
                <a:rPr lang="en-US" sz="1100">
                  <a:solidFill>
                    <a:schemeClr val="tx1"/>
                  </a:solidFill>
                  <a:latin typeface="Helvetica" charset="0"/>
                  <a:ea typeface="ＭＳ Ｐゴシック" charset="0"/>
                  <a:sym typeface="Helvetica" charset="0"/>
                </a:rPr>
                <a:t>knot HST-1</a:t>
              </a:r>
            </a:p>
          </p:txBody>
        </p:sp>
        <p:sp>
          <p:nvSpPr>
            <p:cNvPr id="45085" name="Rectangle 11"/>
            <p:cNvSpPr>
              <a:spLocks/>
            </p:cNvSpPr>
            <p:nvPr/>
          </p:nvSpPr>
          <p:spPr bwMode="auto">
            <a:xfrm>
              <a:off x="1951" y="2579"/>
              <a:ext cx="65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algn="l"/>
              <a:r>
                <a:rPr lang="en-US" sz="1300">
                  <a:solidFill>
                    <a:schemeClr val="tx1"/>
                  </a:solidFill>
                  <a:latin typeface="Helvetica" charset="0"/>
                  <a:ea typeface="ＭＳ Ｐゴシック" charset="0"/>
                  <a:sym typeface="Helvetica" charset="0"/>
                </a:rPr>
                <a:t>nucleus</a:t>
              </a:r>
            </a:p>
          </p:txBody>
        </p:sp>
        <p:sp>
          <p:nvSpPr>
            <p:cNvPr id="45086" name="Rectangle 12"/>
            <p:cNvSpPr>
              <a:spLocks/>
            </p:cNvSpPr>
            <p:nvPr/>
          </p:nvSpPr>
          <p:spPr bwMode="auto">
            <a:xfrm>
              <a:off x="0" y="1189"/>
              <a:ext cx="725" cy="193"/>
            </a:xfrm>
            <a:prstGeom prst="rect">
              <a:avLst/>
            </a:prstGeom>
            <a:solidFill>
              <a:srgbClr val="FFF5E0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26988" algn="l"/>
              <a:r>
                <a:rPr lang="en-US" sz="1400">
                  <a:solidFill>
                    <a:srgbClr val="FF8000"/>
                  </a:solidFill>
                  <a:latin typeface="Helvetica" charset="0"/>
                  <a:ea typeface="ＭＳ Ｐゴシック" charset="0"/>
                  <a:sym typeface="Helvetica" charset="0"/>
                </a:rPr>
                <a:t>VHE flare</a:t>
              </a:r>
            </a:p>
          </p:txBody>
        </p:sp>
        <p:sp>
          <p:nvSpPr>
            <p:cNvPr id="45087" name="AutoShape 13"/>
            <p:cNvSpPr>
              <a:spLocks/>
            </p:cNvSpPr>
            <p:nvPr/>
          </p:nvSpPr>
          <p:spPr bwMode="auto">
            <a:xfrm rot="10800000" flipH="1">
              <a:off x="808" y="565"/>
              <a:ext cx="2072" cy="75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FF6600"/>
              </a:solidFill>
              <a:prstDash val="solid"/>
              <a:miter lim="800000"/>
              <a:headEnd type="none" w="med" len="med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45088" name="Rectangle 14"/>
            <p:cNvSpPr>
              <a:spLocks/>
            </p:cNvSpPr>
            <p:nvPr/>
          </p:nvSpPr>
          <p:spPr bwMode="auto">
            <a:xfrm>
              <a:off x="0" y="1429"/>
              <a:ext cx="3175" cy="193"/>
            </a:xfrm>
            <a:prstGeom prst="rect">
              <a:avLst/>
            </a:prstGeom>
            <a:solidFill>
              <a:srgbClr val="FFF5E0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26988" algn="l"/>
              <a:r>
                <a:rPr lang="en-US" sz="1400">
                  <a:solidFill>
                    <a:srgbClr val="FF8000"/>
                  </a:solidFill>
                  <a:latin typeface="Helvetica" charset="0"/>
                  <a:ea typeface="ＭＳ Ｐゴシック" charset="0"/>
                  <a:sym typeface="Helvetica" charset="0"/>
                </a:rPr>
                <a:t>Followed by increase of radio flare close BH</a:t>
              </a:r>
            </a:p>
          </p:txBody>
        </p:sp>
        <p:sp>
          <p:nvSpPr>
            <p:cNvPr id="45089" name="AutoShape 15"/>
            <p:cNvSpPr>
              <a:spLocks/>
            </p:cNvSpPr>
            <p:nvPr/>
          </p:nvSpPr>
          <p:spPr bwMode="auto">
            <a:xfrm>
              <a:off x="1440" y="1669"/>
              <a:ext cx="1392" cy="91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FF6600"/>
              </a:solidFill>
              <a:prstDash val="solid"/>
              <a:miter lim="800000"/>
              <a:headEnd type="none" w="med" len="med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45061" name="Rectangle 16"/>
          <p:cNvSpPr>
            <a:spLocks/>
          </p:cNvSpPr>
          <p:nvPr/>
        </p:nvSpPr>
        <p:spPr bwMode="auto">
          <a:xfrm>
            <a:off x="3674379" y="803275"/>
            <a:ext cx="5156829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66700" indent="-266700" algn="l">
              <a:spcBef>
                <a:spcPts val="1125"/>
              </a:spcBef>
              <a:buSzPct val="62000"/>
              <a:buFontTx/>
              <a:buBlip>
                <a:blip r:embed="rId3"/>
              </a:buBlip>
            </a:pPr>
            <a:r>
              <a:rPr lang="en-US" sz="1800" dirty="0">
                <a:solidFill>
                  <a:srgbClr val="001F67"/>
                </a:solidFill>
                <a:ea typeface="ＭＳ Ｐゴシック" charset="0"/>
              </a:rPr>
              <a:t>Radio galaxy with super massive black </a:t>
            </a:r>
            <a:r>
              <a:rPr lang="en-US" sz="1800" dirty="0" smtClean="0">
                <a:solidFill>
                  <a:srgbClr val="001F67"/>
                </a:solidFill>
                <a:ea typeface="ＭＳ Ｐゴシック" charset="0"/>
              </a:rPr>
              <a:t>hole ~</a:t>
            </a:r>
            <a:r>
              <a:rPr lang="en-US" sz="1800" dirty="0">
                <a:solidFill>
                  <a:srgbClr val="001F67"/>
                </a:solidFill>
                <a:ea typeface="ＭＳ Ｐゴシック" charset="0"/>
              </a:rPr>
              <a:t>6×10</a:t>
            </a:r>
            <a:r>
              <a:rPr lang="en-US" sz="1800" baseline="32000" dirty="0">
                <a:solidFill>
                  <a:srgbClr val="001F67"/>
                </a:solidFill>
                <a:ea typeface="ＭＳ Ｐゴシック" charset="0"/>
              </a:rPr>
              <a:t>9</a:t>
            </a:r>
            <a:r>
              <a:rPr lang="en-US" sz="1800" dirty="0">
                <a:solidFill>
                  <a:srgbClr val="001F67"/>
                </a:solidFill>
                <a:ea typeface="ＭＳ Ｐゴシック" charset="0"/>
              </a:rPr>
              <a:t> M</a:t>
            </a:r>
            <a:r>
              <a:rPr lang="en-US" sz="1800" baseline="-6000" dirty="0">
                <a:solidFill>
                  <a:srgbClr val="001F67"/>
                </a:solidFill>
                <a:ea typeface="ＭＳ Ｐゴシック" charset="0"/>
              </a:rPr>
              <a:t>⊙</a:t>
            </a:r>
            <a:r>
              <a:rPr lang="en-US" sz="1800" dirty="0">
                <a:solidFill>
                  <a:srgbClr val="001F67"/>
                </a:solidFill>
                <a:ea typeface="ＭＳ Ｐゴシック" charset="0"/>
              </a:rPr>
              <a:t> at ~16 </a:t>
            </a:r>
            <a:r>
              <a:rPr lang="en-US" sz="1800" dirty="0" err="1" smtClean="0">
                <a:solidFill>
                  <a:srgbClr val="001F67"/>
                </a:solidFill>
                <a:ea typeface="ＭＳ Ｐゴシック" charset="0"/>
              </a:rPr>
              <a:t>Mpc</a:t>
            </a:r>
            <a:r>
              <a:rPr lang="en-US" sz="1800" dirty="0" smtClean="0">
                <a:solidFill>
                  <a:srgbClr val="001F67"/>
                </a:solidFill>
                <a:ea typeface="ＭＳ Ｐゴシック" charset="0"/>
              </a:rPr>
              <a:t>. Jet </a:t>
            </a:r>
            <a:r>
              <a:rPr lang="en-US" sz="1800" dirty="0">
                <a:solidFill>
                  <a:srgbClr val="001F67"/>
                </a:solidFill>
                <a:ea typeface="ＭＳ Ｐゴシック" charset="0"/>
              </a:rPr>
              <a:t>structure with knots, sometimes brighter than nucleus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609839" y="270680"/>
            <a:ext cx="3064540" cy="3601675"/>
            <a:chOff x="573753" y="295681"/>
            <a:chExt cx="2892425" cy="3482975"/>
          </a:xfrm>
        </p:grpSpPr>
        <p:pic>
          <p:nvPicPr>
            <p:cNvPr id="45062" name="Picture 1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93"/>
            <a:stretch>
              <a:fillRect/>
            </a:stretch>
          </p:blipFill>
          <p:spPr bwMode="auto">
            <a:xfrm>
              <a:off x="573753" y="295681"/>
              <a:ext cx="28924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22"/>
            <a:stretch>
              <a:fillRect/>
            </a:stretch>
          </p:blipFill>
          <p:spPr bwMode="auto">
            <a:xfrm>
              <a:off x="573753" y="2054631"/>
              <a:ext cx="2892425" cy="172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4" name="Rectangle 19"/>
            <p:cNvSpPr>
              <a:spLocks/>
            </p:cNvSpPr>
            <p:nvPr/>
          </p:nvSpPr>
          <p:spPr bwMode="auto">
            <a:xfrm>
              <a:off x="943640" y="403631"/>
              <a:ext cx="593725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/>
            <a:p>
              <a:pPr>
                <a:lnSpc>
                  <a:spcPct val="90000"/>
                </a:lnSpc>
                <a:spcBef>
                  <a:spcPts val="988"/>
                </a:spcBef>
              </a:pPr>
              <a:r>
                <a:rPr lang="en-US" sz="13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Radio</a:t>
              </a:r>
            </a:p>
            <a:p>
              <a:pPr>
                <a:lnSpc>
                  <a:spcPct val="90000"/>
                </a:lnSpc>
              </a:pPr>
              <a:r>
                <a:rPr lang="en-US" sz="8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VLBA 8 GHz</a:t>
              </a:r>
            </a:p>
          </p:txBody>
        </p:sp>
        <p:sp>
          <p:nvSpPr>
            <p:cNvPr id="45065" name="Rectangle 20"/>
            <p:cNvSpPr>
              <a:spLocks/>
            </p:cNvSpPr>
            <p:nvPr/>
          </p:nvSpPr>
          <p:spPr bwMode="auto">
            <a:xfrm>
              <a:off x="2718465" y="3288118"/>
              <a:ext cx="506413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/>
            <a:p>
              <a:pPr>
                <a:lnSpc>
                  <a:spcPct val="90000"/>
                </a:lnSpc>
                <a:spcBef>
                  <a:spcPts val="988"/>
                </a:spcBef>
              </a:pPr>
              <a:r>
                <a:rPr lang="en-US" sz="13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X-rays</a:t>
              </a:r>
            </a:p>
            <a:p>
              <a:pPr>
                <a:lnSpc>
                  <a:spcPct val="90000"/>
                </a:lnSpc>
              </a:pPr>
              <a:r>
                <a:rPr lang="en-US" sz="8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Chandra</a:t>
              </a:r>
            </a:p>
          </p:txBody>
        </p:sp>
        <p:sp>
          <p:nvSpPr>
            <p:cNvPr id="45066" name="Line 21"/>
            <p:cNvSpPr>
              <a:spLocks noChangeShapeType="1"/>
            </p:cNvSpPr>
            <p:nvPr/>
          </p:nvSpPr>
          <p:spPr bwMode="auto">
            <a:xfrm>
              <a:off x="2529553" y="563968"/>
              <a:ext cx="214312" cy="2044700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s-ES"/>
            </a:p>
          </p:txBody>
        </p:sp>
        <p:sp>
          <p:nvSpPr>
            <p:cNvPr id="45067" name="Line 22"/>
            <p:cNvSpPr>
              <a:spLocks noChangeShapeType="1"/>
            </p:cNvSpPr>
            <p:nvPr/>
          </p:nvSpPr>
          <p:spPr bwMode="auto">
            <a:xfrm flipH="1">
              <a:off x="1431003" y="813206"/>
              <a:ext cx="473075" cy="2305050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s-ES"/>
            </a:p>
          </p:txBody>
        </p:sp>
        <p:sp>
          <p:nvSpPr>
            <p:cNvPr id="45068" name="Rectangle 23"/>
            <p:cNvSpPr>
              <a:spLocks/>
            </p:cNvSpPr>
            <p:nvPr/>
          </p:nvSpPr>
          <p:spPr bwMode="auto">
            <a:xfrm>
              <a:off x="1259553" y="3394481"/>
              <a:ext cx="32067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/>
            <a:p>
              <a:pPr>
                <a:lnSpc>
                  <a:spcPct val="90000"/>
                </a:lnSpc>
                <a:spcBef>
                  <a:spcPts val="638"/>
                </a:spcBef>
              </a:pPr>
              <a:r>
                <a:rPr lang="en-US" sz="11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core</a:t>
              </a:r>
            </a:p>
          </p:txBody>
        </p:sp>
        <p:sp>
          <p:nvSpPr>
            <p:cNvPr id="45069" name="Rectangle 24"/>
            <p:cNvSpPr>
              <a:spLocks/>
            </p:cNvSpPr>
            <p:nvPr/>
          </p:nvSpPr>
          <p:spPr bwMode="auto">
            <a:xfrm>
              <a:off x="1261140" y="2537231"/>
              <a:ext cx="42862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/>
            <a:p>
              <a:pPr>
                <a:lnSpc>
                  <a:spcPct val="90000"/>
                </a:lnSpc>
                <a:spcBef>
                  <a:spcPts val="638"/>
                </a:spcBef>
              </a:pPr>
              <a:r>
                <a:rPr lang="en-US" sz="11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HST-1</a:t>
              </a:r>
            </a:p>
          </p:txBody>
        </p:sp>
        <p:sp>
          <p:nvSpPr>
            <p:cNvPr id="45070" name="Rectangle 25"/>
            <p:cNvSpPr>
              <a:spLocks/>
            </p:cNvSpPr>
            <p:nvPr/>
          </p:nvSpPr>
          <p:spPr bwMode="auto">
            <a:xfrm>
              <a:off x="1829465" y="3180168"/>
              <a:ext cx="46672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/>
            <a:p>
              <a:pPr>
                <a:lnSpc>
                  <a:spcPct val="90000"/>
                </a:lnSpc>
                <a:spcBef>
                  <a:spcPts val="638"/>
                </a:spcBef>
              </a:pPr>
              <a:r>
                <a:rPr lang="en-US" sz="11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knot D</a:t>
              </a:r>
            </a:p>
          </p:txBody>
        </p:sp>
        <p:sp>
          <p:nvSpPr>
            <p:cNvPr id="45071" name="Rectangle 26"/>
            <p:cNvSpPr>
              <a:spLocks/>
            </p:cNvSpPr>
            <p:nvPr/>
          </p:nvSpPr>
          <p:spPr bwMode="auto">
            <a:xfrm>
              <a:off x="2635915" y="2965856"/>
              <a:ext cx="46355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/>
            <a:p>
              <a:pPr>
                <a:lnSpc>
                  <a:spcPct val="90000"/>
                </a:lnSpc>
                <a:spcBef>
                  <a:spcPts val="638"/>
                </a:spcBef>
              </a:pPr>
              <a:r>
                <a:rPr lang="en-US" sz="1100">
                  <a:solidFill>
                    <a:srgbClr val="FFFFFF"/>
                  </a:solidFill>
                  <a:latin typeface="Tahoma" charset="0"/>
                  <a:ea typeface="ＭＳ Ｐゴシック" charset="0"/>
                  <a:sym typeface="Tahoma" charset="0"/>
                </a:rPr>
                <a:t>knot A</a:t>
              </a:r>
            </a:p>
          </p:txBody>
        </p:sp>
        <p:sp>
          <p:nvSpPr>
            <p:cNvPr id="45072" name="Line 27"/>
            <p:cNvSpPr>
              <a:spLocks noChangeShapeType="1"/>
            </p:cNvSpPr>
            <p:nvPr/>
          </p:nvSpPr>
          <p:spPr bwMode="auto">
            <a:xfrm rot="10800000" flipH="1">
              <a:off x="1416715" y="3200806"/>
              <a:ext cx="47625" cy="207962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s-ES"/>
            </a:p>
          </p:txBody>
        </p:sp>
        <p:sp>
          <p:nvSpPr>
            <p:cNvPr id="45073" name="Line 28"/>
            <p:cNvSpPr>
              <a:spLocks noChangeShapeType="1"/>
            </p:cNvSpPr>
            <p:nvPr/>
          </p:nvSpPr>
          <p:spPr bwMode="auto">
            <a:xfrm>
              <a:off x="1477040" y="2730906"/>
              <a:ext cx="60325" cy="295275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s-ES"/>
            </a:p>
          </p:txBody>
        </p:sp>
        <p:sp>
          <p:nvSpPr>
            <p:cNvPr id="45074" name="Line 29"/>
            <p:cNvSpPr>
              <a:spLocks noChangeShapeType="1"/>
            </p:cNvSpPr>
            <p:nvPr/>
          </p:nvSpPr>
          <p:spPr bwMode="auto">
            <a:xfrm rot="10800000">
              <a:off x="1699290" y="3107143"/>
              <a:ext cx="120650" cy="147638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s-ES"/>
            </a:p>
          </p:txBody>
        </p:sp>
        <p:sp>
          <p:nvSpPr>
            <p:cNvPr id="45075" name="Line 30"/>
            <p:cNvSpPr>
              <a:spLocks noChangeShapeType="1"/>
            </p:cNvSpPr>
            <p:nvPr/>
          </p:nvSpPr>
          <p:spPr bwMode="auto">
            <a:xfrm rot="10800000">
              <a:off x="2305715" y="2876956"/>
              <a:ext cx="344488" cy="155575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s-ES"/>
            </a:p>
          </p:txBody>
        </p:sp>
        <p:sp>
          <p:nvSpPr>
            <p:cNvPr id="45076" name="Rectangle 31"/>
            <p:cNvSpPr>
              <a:spLocks/>
            </p:cNvSpPr>
            <p:nvPr/>
          </p:nvSpPr>
          <p:spPr bwMode="auto">
            <a:xfrm>
              <a:off x="2718465" y="2118131"/>
              <a:ext cx="69532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/>
            <a:p>
              <a:pPr>
                <a:lnSpc>
                  <a:spcPct val="90000"/>
                </a:lnSpc>
                <a:spcBef>
                  <a:spcPts val="638"/>
                </a:spcBef>
              </a:pPr>
              <a:r>
                <a:rPr lang="en-US" sz="1100">
                  <a:solidFill>
                    <a:srgbClr val="FFFFFF"/>
                  </a:solidFill>
                  <a:latin typeface="Futura" charset="0"/>
                  <a:ea typeface="ＭＳ Ｐゴシック" charset="0"/>
                  <a:sym typeface="Futura" charset="0"/>
                </a:rPr>
                <a:t>Harris+07</a:t>
              </a:r>
            </a:p>
          </p:txBody>
        </p:sp>
      </p:grpSp>
      <p:sp>
        <p:nvSpPr>
          <p:cNvPr id="45077" name="Rectangle 32"/>
          <p:cNvSpPr>
            <a:spLocks/>
          </p:cNvSpPr>
          <p:nvPr/>
        </p:nvSpPr>
        <p:spPr bwMode="auto">
          <a:xfrm>
            <a:off x="5727645" y="1695489"/>
            <a:ext cx="35798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 anchor="b"/>
          <a:lstStyle/>
          <a:p>
            <a:pPr marL="26988" algn="l">
              <a:lnSpc>
                <a:spcPct val="120000"/>
              </a:lnSpc>
            </a:pPr>
            <a:r>
              <a:rPr lang="en-US" sz="1500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Science, 325 (2009) 444 </a:t>
            </a:r>
          </a:p>
          <a:p>
            <a:pPr marL="26988" algn="l">
              <a:lnSpc>
                <a:spcPct val="120000"/>
              </a:lnSpc>
            </a:pPr>
            <a:endParaRPr lang="en-US" sz="1500">
              <a:solidFill>
                <a:srgbClr val="4D4D4D"/>
              </a:solidFill>
              <a:latin typeface="Courier" charset="0"/>
              <a:ea typeface="ＭＳ Ｐゴシック" charset="0"/>
              <a:sym typeface="Courier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 310</a:t>
            </a:r>
            <a:endParaRPr lang="en-U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22" b="-5270"/>
          <a:stretch/>
        </p:blipFill>
        <p:spPr>
          <a:xfrm>
            <a:off x="5059663" y="1405041"/>
            <a:ext cx="4084337" cy="3170204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0932"/>
            <a:ext cx="4665924" cy="3609328"/>
          </a:xfrm>
          <a:prstGeom prst="rect">
            <a:avLst/>
          </a:prstGeom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31775" y="736967"/>
            <a:ext cx="8510588" cy="8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dirty="0"/>
              <a:t>Head-tail radio galaxy. Detection (ATEL #2510) triggered by FERMI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231775" y="4743206"/>
            <a:ext cx="8510588" cy="207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 marL="151200" indent="-187200">
              <a:spcBef>
                <a:spcPts val="1050"/>
              </a:spcBef>
            </a:pPr>
            <a:r>
              <a:rPr lang="en-US" dirty="0" smtClean="0"/>
              <a:t>Flux above 300 GeV ~2.5% of Crab</a:t>
            </a:r>
          </a:p>
          <a:p>
            <a:pPr marL="151200" indent="-187200">
              <a:spcBef>
                <a:spcPts val="1050"/>
              </a:spcBef>
            </a:pPr>
            <a:r>
              <a:rPr lang="en-US" dirty="0" smtClean="0"/>
              <a:t>Favored </a:t>
            </a:r>
            <a:r>
              <a:rPr lang="en-US" dirty="0"/>
              <a:t>scenario with VHE </a:t>
            </a:r>
            <a:r>
              <a:rPr lang="en-US" i="1" dirty="0" err="1"/>
              <a:t>γ</a:t>
            </a:r>
            <a:r>
              <a:rPr lang="en-US" dirty="0"/>
              <a:t>-rays coming from the inner jet close to the central engine</a:t>
            </a:r>
          </a:p>
          <a:p>
            <a:pPr marL="151200" indent="-187200">
              <a:spcBef>
                <a:spcPts val="1050"/>
              </a:spcBef>
            </a:pPr>
            <a:r>
              <a:rPr lang="en-US" dirty="0"/>
              <a:t>Flat spectrum spreads over more than 3 orders of magnitude</a:t>
            </a:r>
            <a:endParaRPr lang="en-US" dirty="0" smtClean="0"/>
          </a:p>
          <a:p>
            <a:pPr marL="151200" indent="-187200">
              <a:spcBef>
                <a:spcPts val="1050"/>
              </a:spcBef>
            </a:pP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55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contenido 11"/>
          <p:cNvSpPr txBox="1">
            <a:spLocks/>
          </p:cNvSpPr>
          <p:nvPr/>
        </p:nvSpPr>
        <p:spPr bwMode="auto">
          <a:xfrm>
            <a:off x="6114263" y="911869"/>
            <a:ext cx="3018709" cy="560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spcBef>
                <a:spcPts val="1650"/>
              </a:spcBef>
            </a:pPr>
            <a:r>
              <a:rPr lang="en-US" sz="1800" dirty="0" smtClean="0"/>
              <a:t>Perseus Cluster at </a:t>
            </a:r>
            <a:r>
              <a:rPr lang="en-US" sz="1800" dirty="0"/>
              <a:t>77.7 </a:t>
            </a:r>
            <a:r>
              <a:rPr lang="en-US" sz="1800" dirty="0" err="1"/>
              <a:t>Mpc</a:t>
            </a:r>
            <a:r>
              <a:rPr lang="en-US" sz="1800" dirty="0"/>
              <a:t> (z=0.018</a:t>
            </a:r>
            <a:r>
              <a:rPr lang="en-US" sz="1800" dirty="0" smtClean="0"/>
              <a:t>). Brightest </a:t>
            </a:r>
            <a:r>
              <a:rPr lang="en-US" sz="1800" dirty="0"/>
              <a:t>X-ray cluster</a:t>
            </a:r>
          </a:p>
          <a:p>
            <a:pPr>
              <a:spcBef>
                <a:spcPts val="1650"/>
              </a:spcBef>
            </a:pPr>
            <a:r>
              <a:rPr lang="en-US" sz="1800" dirty="0" smtClean="0"/>
              <a:t>Central </a:t>
            </a:r>
            <a:r>
              <a:rPr lang="en-US" sz="1800" dirty="0"/>
              <a:t>radio galaxy NGC 1275 emitter of </a:t>
            </a:r>
            <a:r>
              <a:rPr lang="en-US" sz="1800" dirty="0" err="1"/>
              <a:t>γ</a:t>
            </a:r>
            <a:r>
              <a:rPr lang="en-US" sz="1800" dirty="0"/>
              <a:t>-rays E&gt;100 </a:t>
            </a:r>
            <a:r>
              <a:rPr lang="en-US" sz="1800" dirty="0" smtClean="0"/>
              <a:t>MeV</a:t>
            </a:r>
          </a:p>
          <a:p>
            <a:pPr>
              <a:spcBef>
                <a:spcPts val="1650"/>
              </a:spcBef>
            </a:pPr>
            <a:endParaRPr lang="en-US" sz="1800" dirty="0" smtClean="0"/>
          </a:p>
          <a:p>
            <a:pPr>
              <a:spcBef>
                <a:spcPts val="1650"/>
              </a:spcBef>
            </a:pPr>
            <a:endParaRPr lang="en-US" sz="1800" dirty="0"/>
          </a:p>
          <a:p>
            <a:pPr>
              <a:spcBef>
                <a:spcPts val="1650"/>
              </a:spcBef>
            </a:pPr>
            <a:endParaRPr lang="en-US" sz="1800" dirty="0" smtClean="0"/>
          </a:p>
          <a:p>
            <a:pPr>
              <a:spcBef>
                <a:spcPts val="1650"/>
              </a:spcBef>
            </a:pPr>
            <a:endParaRPr lang="en-US" sz="1800" dirty="0"/>
          </a:p>
          <a:p>
            <a:pPr>
              <a:lnSpc>
                <a:spcPct val="50000"/>
              </a:lnSpc>
              <a:spcBef>
                <a:spcPts val="1650"/>
              </a:spcBef>
            </a:pPr>
            <a:endParaRPr lang="en-US" sz="1800" dirty="0" smtClean="0"/>
          </a:p>
          <a:p>
            <a:pPr>
              <a:spcBef>
                <a:spcPts val="1650"/>
              </a:spcBef>
            </a:pPr>
            <a:r>
              <a:rPr lang="en-US" sz="1800" dirty="0" smtClean="0"/>
              <a:t>MAGIC detected emission from NGC-1275</a:t>
            </a:r>
          </a:p>
          <a:p>
            <a:pPr>
              <a:spcBef>
                <a:spcPts val="1650"/>
              </a:spcBef>
            </a:pPr>
            <a:r>
              <a:rPr lang="en-US" sz="1800" dirty="0" smtClean="0"/>
              <a:t>ATEL #2916, 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October</a:t>
            </a:r>
            <a:endParaRPr lang="en-US" sz="18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30408" y="2858314"/>
            <a:ext cx="2626979" cy="23831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recent new sources from MAGIC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619" b="-6032"/>
          <a:stretch/>
        </p:blipFill>
        <p:spPr>
          <a:xfrm>
            <a:off x="0" y="3930015"/>
            <a:ext cx="2952566" cy="2474765"/>
          </a:xfrm>
          <a:ln>
            <a:solidFill>
              <a:srgbClr val="BFBFBF"/>
            </a:solidFill>
          </a:ln>
        </p:spPr>
      </p:pic>
      <p:cxnSp>
        <p:nvCxnSpPr>
          <p:cNvPr id="9" name="Conector recto 8"/>
          <p:cNvCxnSpPr/>
          <p:nvPr/>
        </p:nvCxnSpPr>
        <p:spPr bwMode="auto">
          <a:xfrm flipV="1">
            <a:off x="2975288" y="911868"/>
            <a:ext cx="0" cy="5492912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V="1">
            <a:off x="6112819" y="911868"/>
            <a:ext cx="0" cy="5492912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Marcador de contenido 11"/>
          <p:cNvSpPr txBox="1">
            <a:spLocks/>
          </p:cNvSpPr>
          <p:nvPr/>
        </p:nvSpPr>
        <p:spPr bwMode="auto">
          <a:xfrm>
            <a:off x="0" y="911868"/>
            <a:ext cx="3018709" cy="544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800" dirty="0" smtClean="0"/>
              <a:t>Outburst </a:t>
            </a:r>
            <a:r>
              <a:rPr lang="en-US" sz="1800" dirty="0"/>
              <a:t>from FSRQ 4C +2135, z=0.432</a:t>
            </a:r>
          </a:p>
          <a:p>
            <a:pPr>
              <a:lnSpc>
                <a:spcPct val="70000"/>
              </a:lnSpc>
            </a:pPr>
            <a:r>
              <a:rPr lang="en-US" sz="1800" dirty="0"/>
              <a:t>Stereo observation under low Moon</a:t>
            </a:r>
          </a:p>
          <a:p>
            <a:pPr>
              <a:lnSpc>
                <a:spcPct val="70000"/>
              </a:lnSpc>
            </a:pPr>
            <a:r>
              <a:rPr lang="en-US" sz="1800" dirty="0"/>
              <a:t>&gt; 8σ in 0.5 hours on June 17th 2010</a:t>
            </a:r>
          </a:p>
          <a:p>
            <a:pPr>
              <a:lnSpc>
                <a:spcPct val="70000"/>
              </a:lnSpc>
            </a:pPr>
            <a:r>
              <a:rPr lang="en-US" sz="1800" dirty="0"/>
              <a:t>Flux level ~30% Crab above 100 GeV</a:t>
            </a:r>
          </a:p>
          <a:p>
            <a:pPr>
              <a:lnSpc>
                <a:spcPct val="70000"/>
              </a:lnSpc>
            </a:pPr>
            <a:r>
              <a:rPr lang="en-US" sz="1800" dirty="0"/>
              <a:t>ATEL #</a:t>
            </a:r>
            <a:r>
              <a:rPr lang="en-US" sz="1800" dirty="0" smtClean="0"/>
              <a:t>2684, 19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June</a:t>
            </a:r>
            <a:endParaRPr lang="es-ES" sz="1800" dirty="0" smtClean="0"/>
          </a:p>
        </p:txBody>
      </p:sp>
      <p:sp>
        <p:nvSpPr>
          <p:cNvPr id="14" name="Marcador de contenido 11"/>
          <p:cNvSpPr txBox="1">
            <a:spLocks/>
          </p:cNvSpPr>
          <p:nvPr/>
        </p:nvSpPr>
        <p:spPr bwMode="auto">
          <a:xfrm>
            <a:off x="3040849" y="911868"/>
            <a:ext cx="3018709" cy="544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sz="1800" dirty="0"/>
              <a:t>Recently identified as a BL Lac object, z unknown</a:t>
            </a:r>
          </a:p>
          <a:p>
            <a:r>
              <a:rPr lang="en-US" sz="1800" dirty="0"/>
              <a:t>Stereo observation on 17th July resulted in a discovery with ~7σ in ~1.5 hours </a:t>
            </a:r>
          </a:p>
          <a:p>
            <a:r>
              <a:rPr lang="en-US" sz="1800" dirty="0"/>
              <a:t>Flux level ~20% Crab above 100 GeV</a:t>
            </a:r>
          </a:p>
          <a:p>
            <a:r>
              <a:rPr lang="en-US" sz="1800" dirty="0"/>
              <a:t>Indications of variability in MAGIC and Swift data</a:t>
            </a:r>
          </a:p>
          <a:p>
            <a:r>
              <a:rPr lang="en-US" sz="1800" dirty="0"/>
              <a:t>ATEL #</a:t>
            </a:r>
            <a:r>
              <a:rPr lang="en-US" sz="1800" dirty="0" smtClean="0"/>
              <a:t>2753, 22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July</a:t>
            </a:r>
            <a:endParaRPr lang="es-ES" sz="1800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31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11163" y="3498850"/>
            <a:ext cx="5119687" cy="2743200"/>
          </a:xfrm>
        </p:spPr>
        <p:txBody>
          <a:bodyPr lIns="26788" tIns="26788" rIns="26788" bIns="26788"/>
          <a:lstStyle/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z="2400" smtClean="0"/>
              <a:t>Measured spectra affected by attenuation in the EBL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69950"/>
            <a:ext cx="74104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3622675"/>
            <a:ext cx="359251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64025"/>
            <a:ext cx="321151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>
              <a:defRPr/>
            </a:pPr>
            <a:r>
              <a:rPr lang="en-US" sz="3900" smtClean="0"/>
              <a:t>Extragalactic background light (EBL)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is a good messenger?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n-US" smtClean="0"/>
          </a:p>
        </p:txBody>
      </p:sp>
      <p:pic>
        <p:nvPicPr>
          <p:cNvPr id="2" name="Imagen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835200"/>
            <a:ext cx="9043200" cy="5562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 bwMode="auto">
          <a:xfrm>
            <a:off x="2904427" y="1405433"/>
            <a:ext cx="3841339" cy="426836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/>
          </p:cNvSpPr>
          <p:nvPr/>
        </p:nvSpPr>
        <p:spPr bwMode="auto">
          <a:xfrm>
            <a:off x="563563" y="4013200"/>
            <a:ext cx="4052887" cy="2312988"/>
          </a:xfrm>
          <a:prstGeom prst="rect">
            <a:avLst/>
          </a:prstGeom>
          <a:solidFill>
            <a:srgbClr val="FDF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3C279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741363"/>
            <a:ext cx="4375150" cy="4697412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z="2000" dirty="0" smtClean="0"/>
              <a:t>Flat Spectrum Radio Quasar at z=0.536</a:t>
            </a:r>
          </a:p>
          <a:p>
            <a:pPr marL="187517" indent="-187517" eaLnBrk="1" hangingPunct="1">
              <a:spcBef>
                <a:spcPts val="1406"/>
              </a:spcBef>
              <a:defRPr/>
            </a:pPr>
            <a:r>
              <a:rPr lang="en-US" sz="2000" dirty="0" smtClean="0"/>
              <a:t>Brightest EGRET AGN (Wehrle+97,98)</a:t>
            </a:r>
          </a:p>
          <a:p>
            <a:pPr marL="187517" indent="-187517" eaLnBrk="1" hangingPunct="1">
              <a:spcBef>
                <a:spcPts val="1406"/>
              </a:spcBef>
              <a:defRPr/>
            </a:pPr>
            <a:r>
              <a:rPr lang="en-US" sz="2000" dirty="0" smtClean="0"/>
              <a:t>Gamma-ray flares in 1991 and 1996:</a:t>
            </a:r>
          </a:p>
          <a:p>
            <a:pPr marL="187517" indent="-187517" eaLnBrk="1" hangingPunct="1">
              <a:spcBef>
                <a:spcPts val="1406"/>
              </a:spcBef>
              <a:defRPr/>
            </a:pPr>
            <a:r>
              <a:rPr lang="en-US" sz="2000" dirty="0" smtClean="0"/>
              <a:t>High dynamical range in EGRET data   </a:t>
            </a:r>
          </a:p>
          <a:p>
            <a:pPr marL="187517" indent="-187517" eaLnBrk="1" hangingPunct="1">
              <a:spcBef>
                <a:spcPts val="1406"/>
              </a:spcBef>
              <a:defRPr/>
            </a:pPr>
            <a:r>
              <a:rPr lang="en-US" sz="2000" dirty="0" smtClean="0">
                <a:cs typeface="Lucida Grande" charset="0"/>
              </a:rPr>
              <a:t>Rapid variability: ΔT ~ 6hr in 1996 flare</a:t>
            </a:r>
            <a:endParaRPr lang="en-US" sz="2000" dirty="0" smtClean="0"/>
          </a:p>
          <a:p>
            <a:pPr marL="187517" indent="-187517" eaLnBrk="1" hangingPunct="1">
              <a:spcBef>
                <a:spcPts val="1406"/>
              </a:spcBef>
              <a:defRPr/>
            </a:pPr>
            <a:r>
              <a:rPr lang="en-US" sz="2000" dirty="0" smtClean="0"/>
              <a:t>MAGIC observations:</a:t>
            </a:r>
            <a:br>
              <a:rPr lang="en-US" sz="2000" dirty="0" smtClean="0"/>
            </a:br>
            <a:r>
              <a:rPr lang="en-US" sz="2000" dirty="0" smtClean="0"/>
              <a:t>2006 January–April during </a:t>
            </a:r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5188" r="7481" b="1414"/>
          <a:stretch>
            <a:fillRect/>
          </a:stretch>
        </p:blipFill>
        <p:spPr bwMode="auto">
          <a:xfrm>
            <a:off x="152400" y="3867150"/>
            <a:ext cx="459898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5"/>
          <p:cNvSpPr>
            <a:spLocks/>
          </p:cNvSpPr>
          <p:nvPr/>
        </p:nvSpPr>
        <p:spPr bwMode="auto">
          <a:xfrm>
            <a:off x="2543175" y="4532313"/>
            <a:ext cx="8572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239713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6.2σ</a:t>
            </a:r>
          </a:p>
        </p:txBody>
      </p:sp>
      <p:sp>
        <p:nvSpPr>
          <p:cNvPr id="47111" name="Rectangle 6"/>
          <p:cNvSpPr>
            <a:spLocks/>
          </p:cNvSpPr>
          <p:nvPr/>
        </p:nvSpPr>
        <p:spPr bwMode="auto">
          <a:xfrm>
            <a:off x="922338" y="4826000"/>
            <a:ext cx="9286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239713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2.2σ</a:t>
            </a:r>
          </a:p>
        </p:txBody>
      </p:sp>
      <p:sp>
        <p:nvSpPr>
          <p:cNvPr id="47112" name="Rectangle 7"/>
          <p:cNvSpPr>
            <a:spLocks/>
          </p:cNvSpPr>
          <p:nvPr/>
        </p:nvSpPr>
        <p:spPr bwMode="auto">
          <a:xfrm>
            <a:off x="430213" y="5900738"/>
            <a:ext cx="41735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239713"/>
            <a:r>
              <a:rPr lang="en-US" sz="17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Flux incompatible with const.: 5.04 σ</a:t>
            </a:r>
          </a:p>
        </p:txBody>
      </p:sp>
      <p:sp>
        <p:nvSpPr>
          <p:cNvPr id="47113" name="Rectangle 8"/>
          <p:cNvSpPr>
            <a:spLocks/>
          </p:cNvSpPr>
          <p:nvPr/>
        </p:nvSpPr>
        <p:spPr bwMode="auto">
          <a:xfrm>
            <a:off x="2452688" y="4105275"/>
            <a:ext cx="18986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marL="239713"/>
            <a:r>
              <a:rPr lang="en-US" sz="1700">
                <a:solidFill>
                  <a:srgbClr val="FFFFFF"/>
                </a:solidFill>
                <a:ea typeface="ＭＳ Ｐゴシック" charset="0"/>
              </a:rPr>
              <a:t>MAGIC: E&gt;100 GeV</a:t>
            </a:r>
          </a:p>
        </p:txBody>
      </p:sp>
      <p:sp>
        <p:nvSpPr>
          <p:cNvPr id="47114" name="Rectangle 9"/>
          <p:cNvSpPr>
            <a:spLocks/>
          </p:cNvSpPr>
          <p:nvPr/>
        </p:nvSpPr>
        <p:spPr bwMode="auto">
          <a:xfrm>
            <a:off x="642938" y="3727450"/>
            <a:ext cx="38306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82588" indent="-382588" algn="r">
              <a:lnSpc>
                <a:spcPct val="80000"/>
              </a:lnSpc>
            </a:pPr>
            <a:r>
              <a:rPr lang="en-US" sz="1300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MAGIC Coll., Science 320 (2008) 1752</a:t>
            </a:r>
          </a:p>
        </p:txBody>
      </p:sp>
      <p:grpSp>
        <p:nvGrpSpPr>
          <p:cNvPr id="48138" name="Group 10"/>
          <p:cNvGrpSpPr>
            <a:grpSpLocks/>
          </p:cNvGrpSpPr>
          <p:nvPr/>
        </p:nvGrpSpPr>
        <p:grpSpPr bwMode="auto">
          <a:xfrm>
            <a:off x="5126038" y="758825"/>
            <a:ext cx="4044950" cy="5851525"/>
            <a:chOff x="56" y="0"/>
            <a:chExt cx="3624" cy="5242"/>
          </a:xfrm>
        </p:grpSpPr>
        <p:sp>
          <p:nvSpPr>
            <p:cNvPr id="47116" name="Rectangle 11"/>
            <p:cNvSpPr>
              <a:spLocks/>
            </p:cNvSpPr>
            <p:nvPr/>
          </p:nvSpPr>
          <p:spPr bwMode="auto">
            <a:xfrm>
              <a:off x="478" y="333"/>
              <a:ext cx="3131" cy="2233"/>
            </a:xfrm>
            <a:prstGeom prst="rect">
              <a:avLst/>
            </a:prstGeom>
            <a:solidFill>
              <a:srgbClr val="FBF7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47117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0"/>
            <a:stretch>
              <a:fillRect/>
            </a:stretch>
          </p:blipFill>
          <p:spPr bwMode="auto">
            <a:xfrm>
              <a:off x="56" y="0"/>
              <a:ext cx="3624" cy="2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8" name="Rectangle 13"/>
            <p:cNvSpPr>
              <a:spLocks/>
            </p:cNvSpPr>
            <p:nvPr/>
          </p:nvSpPr>
          <p:spPr bwMode="auto">
            <a:xfrm>
              <a:off x="436" y="1157"/>
              <a:ext cx="812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marL="0" lvl="2" indent="0">
                <a:lnSpc>
                  <a:spcPct val="80000"/>
                </a:lnSpc>
              </a:pPr>
              <a:r>
                <a:rPr lang="en-US" sz="2000">
                  <a:solidFill>
                    <a:schemeClr val="tx1"/>
                  </a:solidFill>
                  <a:latin typeface="Tahoma" charset="0"/>
                  <a:ea typeface="ＭＳ Ｐゴシック" charset="0"/>
                  <a:sym typeface="Tahoma" charset="0"/>
                </a:rPr>
                <a:t>α=4.1</a:t>
              </a:r>
            </a:p>
          </p:txBody>
        </p:sp>
        <p:sp>
          <p:nvSpPr>
            <p:cNvPr id="47119" name="Rectangle 14"/>
            <p:cNvSpPr>
              <a:spLocks/>
            </p:cNvSpPr>
            <p:nvPr/>
          </p:nvSpPr>
          <p:spPr bwMode="auto">
            <a:xfrm rot="-380412">
              <a:off x="1733" y="797"/>
              <a:ext cx="1368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marL="0" lvl="2" indent="0">
                <a:lnSpc>
                  <a:spcPct val="80000"/>
                </a:lnSpc>
                <a:spcBef>
                  <a:spcPts val="338"/>
                </a:spcBef>
              </a:pPr>
              <a:r>
                <a:rPr lang="en-US" sz="1800">
                  <a:solidFill>
                    <a:srgbClr val="FF6666"/>
                  </a:solidFill>
                  <a:latin typeface="Stone Sans ITC TT-Bold" charset="0"/>
                  <a:ea typeface="ＭＳ Ｐゴシック" charset="0"/>
                  <a:sym typeface="Stone Sans ITC TT-Bold" charset="0"/>
                </a:rPr>
                <a:t>excluded</a:t>
              </a:r>
            </a:p>
          </p:txBody>
        </p:sp>
        <p:sp>
          <p:nvSpPr>
            <p:cNvPr id="47120" name="AutoShape 15"/>
            <p:cNvSpPr>
              <a:spLocks/>
            </p:cNvSpPr>
            <p:nvPr/>
          </p:nvSpPr>
          <p:spPr bwMode="auto">
            <a:xfrm>
              <a:off x="619" y="2592"/>
              <a:ext cx="2258" cy="393"/>
            </a:xfrm>
            <a:custGeom>
              <a:avLst/>
              <a:gdLst>
                <a:gd name="T0" fmla="*/ 0 w 21600"/>
                <a:gd name="T1" fmla="*/ 0 h 21600"/>
                <a:gd name="T2" fmla="*/ 868 w 21600"/>
                <a:gd name="T3" fmla="*/ 21600 h 21600"/>
                <a:gd name="T4" fmla="*/ 7907 w 21600"/>
                <a:gd name="T5" fmla="*/ 21600 h 21600"/>
                <a:gd name="T6" fmla="*/ 2160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68" y="21600"/>
                  </a:lnTo>
                  <a:lnTo>
                    <a:pt x="790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E4BF9D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47121" name="Rectangle 16"/>
            <p:cNvSpPr>
              <a:spLocks/>
            </p:cNvSpPr>
            <p:nvPr/>
          </p:nvSpPr>
          <p:spPr bwMode="auto">
            <a:xfrm>
              <a:off x="508" y="2974"/>
              <a:ext cx="3104" cy="2006"/>
            </a:xfrm>
            <a:prstGeom prst="rect">
              <a:avLst/>
            </a:prstGeom>
            <a:solidFill>
              <a:srgbClr val="FDF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47122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" y="2882"/>
              <a:ext cx="3458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23" name="Group 18"/>
            <p:cNvGrpSpPr>
              <a:grpSpLocks/>
            </p:cNvGrpSpPr>
            <p:nvPr/>
          </p:nvGrpSpPr>
          <p:grpSpPr bwMode="auto">
            <a:xfrm>
              <a:off x="610" y="3033"/>
              <a:ext cx="2078" cy="1528"/>
              <a:chOff x="0" y="0"/>
              <a:chExt cx="2078" cy="1528"/>
            </a:xfrm>
          </p:grpSpPr>
          <p:sp>
            <p:nvSpPr>
              <p:cNvPr id="47128" name="AutoShape 19"/>
              <p:cNvSpPr>
                <a:spLocks/>
              </p:cNvSpPr>
              <p:nvPr/>
            </p:nvSpPr>
            <p:spPr bwMode="auto">
              <a:xfrm>
                <a:off x="86" y="0"/>
                <a:ext cx="1992" cy="1528"/>
              </a:xfrm>
              <a:custGeom>
                <a:avLst/>
                <a:gdLst>
                  <a:gd name="T0" fmla="*/ 137 w 21600"/>
                  <a:gd name="T1" fmla="*/ 21252 h 21600"/>
                  <a:gd name="T2" fmla="*/ 0 w 21600"/>
                  <a:gd name="T3" fmla="*/ 11970 h 21600"/>
                  <a:gd name="T4" fmla="*/ 4070 w 21600"/>
                  <a:gd name="T5" fmla="*/ 3099 h 21600"/>
                  <a:gd name="T6" fmla="*/ 4957 w 21600"/>
                  <a:gd name="T7" fmla="*/ 1550 h 21600"/>
                  <a:gd name="T8" fmla="*/ 6380 w 21600"/>
                  <a:gd name="T9" fmla="*/ 0 h 21600"/>
                  <a:gd name="T10" fmla="*/ 8528 w 21600"/>
                  <a:gd name="T11" fmla="*/ 3779 h 21600"/>
                  <a:gd name="T12" fmla="*/ 12635 w 21600"/>
                  <a:gd name="T13" fmla="*/ 11322 h 21600"/>
                  <a:gd name="T14" fmla="*/ 16506 w 21600"/>
                  <a:gd name="T15" fmla="*/ 16825 h 21600"/>
                  <a:gd name="T16" fmla="*/ 17729 w 21600"/>
                  <a:gd name="T17" fmla="*/ 17299 h 21600"/>
                  <a:gd name="T18" fmla="*/ 20039 w 21600"/>
                  <a:gd name="T19" fmla="*/ 14895 h 21600"/>
                  <a:gd name="T20" fmla="*/ 21538 w 21600"/>
                  <a:gd name="T21" fmla="*/ 11369 h 21600"/>
                  <a:gd name="T22" fmla="*/ 21600 w 21600"/>
                  <a:gd name="T23" fmla="*/ 14121 h 21600"/>
                  <a:gd name="T24" fmla="*/ 19977 w 21600"/>
                  <a:gd name="T25" fmla="*/ 17220 h 21600"/>
                  <a:gd name="T26" fmla="*/ 17592 w 21600"/>
                  <a:gd name="T27" fmla="*/ 19196 h 21600"/>
                  <a:gd name="T28" fmla="*/ 15482 w 21600"/>
                  <a:gd name="T29" fmla="*/ 19623 h 21600"/>
                  <a:gd name="T30" fmla="*/ 14471 w 21600"/>
                  <a:gd name="T31" fmla="*/ 20920 h 21600"/>
                  <a:gd name="T32" fmla="*/ 13110 w 21600"/>
                  <a:gd name="T33" fmla="*/ 21600 h 21600"/>
                  <a:gd name="T34" fmla="*/ 12436 w 21600"/>
                  <a:gd name="T35" fmla="*/ 21252 h 21600"/>
                  <a:gd name="T36" fmla="*/ 11749 w 21600"/>
                  <a:gd name="T37" fmla="*/ 20319 h 21600"/>
                  <a:gd name="T38" fmla="*/ 11000 w 21600"/>
                  <a:gd name="T39" fmla="*/ 18770 h 21600"/>
                  <a:gd name="T40" fmla="*/ 9776 w 21600"/>
                  <a:gd name="T41" fmla="*/ 16698 h 21600"/>
                  <a:gd name="T42" fmla="*/ 8490 w 21600"/>
                  <a:gd name="T43" fmla="*/ 14295 h 21600"/>
                  <a:gd name="T44" fmla="*/ 6380 w 21600"/>
                  <a:gd name="T45" fmla="*/ 13947 h 21600"/>
                  <a:gd name="T46" fmla="*/ 4682 w 21600"/>
                  <a:gd name="T47" fmla="*/ 15148 h 21600"/>
                  <a:gd name="T48" fmla="*/ 2784 w 21600"/>
                  <a:gd name="T49" fmla="*/ 18596 h 21600"/>
                  <a:gd name="T50" fmla="*/ 1149 w 21600"/>
                  <a:gd name="T51" fmla="*/ 20398 h 21600"/>
                  <a:gd name="T52" fmla="*/ 137 w 21600"/>
                  <a:gd name="T53" fmla="*/ 21252 h 21600"/>
                  <a:gd name="T54" fmla="*/ 137 w 21600"/>
                  <a:gd name="T55" fmla="*/ 2125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600" h="21600">
                    <a:moveTo>
                      <a:pt x="137" y="21252"/>
                    </a:moveTo>
                    <a:lnTo>
                      <a:pt x="0" y="11970"/>
                    </a:lnTo>
                    <a:lnTo>
                      <a:pt x="4070" y="3099"/>
                    </a:lnTo>
                    <a:lnTo>
                      <a:pt x="4957" y="1550"/>
                    </a:lnTo>
                    <a:lnTo>
                      <a:pt x="6380" y="0"/>
                    </a:lnTo>
                    <a:lnTo>
                      <a:pt x="8528" y="3779"/>
                    </a:lnTo>
                    <a:lnTo>
                      <a:pt x="12635" y="11322"/>
                    </a:lnTo>
                    <a:lnTo>
                      <a:pt x="16506" y="16825"/>
                    </a:lnTo>
                    <a:lnTo>
                      <a:pt x="17729" y="17299"/>
                    </a:lnTo>
                    <a:lnTo>
                      <a:pt x="20039" y="14895"/>
                    </a:lnTo>
                    <a:lnTo>
                      <a:pt x="21538" y="11369"/>
                    </a:lnTo>
                    <a:lnTo>
                      <a:pt x="21600" y="14121"/>
                    </a:lnTo>
                    <a:lnTo>
                      <a:pt x="19977" y="17220"/>
                    </a:lnTo>
                    <a:lnTo>
                      <a:pt x="17592" y="19196"/>
                    </a:lnTo>
                    <a:lnTo>
                      <a:pt x="15482" y="19623"/>
                    </a:lnTo>
                    <a:lnTo>
                      <a:pt x="14471" y="20920"/>
                    </a:lnTo>
                    <a:lnTo>
                      <a:pt x="13110" y="21600"/>
                    </a:lnTo>
                    <a:lnTo>
                      <a:pt x="12436" y="21252"/>
                    </a:lnTo>
                    <a:lnTo>
                      <a:pt x="11749" y="20319"/>
                    </a:lnTo>
                    <a:lnTo>
                      <a:pt x="11000" y="18770"/>
                    </a:lnTo>
                    <a:lnTo>
                      <a:pt x="9776" y="16698"/>
                    </a:lnTo>
                    <a:lnTo>
                      <a:pt x="8490" y="14295"/>
                    </a:lnTo>
                    <a:lnTo>
                      <a:pt x="6380" y="13947"/>
                    </a:lnTo>
                    <a:lnTo>
                      <a:pt x="4682" y="15148"/>
                    </a:lnTo>
                    <a:lnTo>
                      <a:pt x="2784" y="18596"/>
                    </a:lnTo>
                    <a:lnTo>
                      <a:pt x="1149" y="20398"/>
                    </a:lnTo>
                    <a:lnTo>
                      <a:pt x="137" y="21252"/>
                    </a:lnTo>
                    <a:close/>
                    <a:moveTo>
                      <a:pt x="137" y="21252"/>
                    </a:moveTo>
                  </a:path>
                </a:pathLst>
              </a:custGeom>
              <a:solidFill>
                <a:srgbClr val="FF0000">
                  <a:alpha val="6666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s-ES"/>
              </a:p>
            </p:txBody>
          </p:sp>
          <p:sp>
            <p:nvSpPr>
              <p:cNvPr id="47129" name="Rectangle 20"/>
              <p:cNvSpPr>
                <a:spLocks/>
              </p:cNvSpPr>
              <p:nvPr/>
            </p:nvSpPr>
            <p:spPr bwMode="auto">
              <a:xfrm rot="-380412">
                <a:off x="13" y="591"/>
                <a:ext cx="1368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/>
              <a:p>
                <a:pPr marL="0" lvl="2" indent="0">
                  <a:lnSpc>
                    <a:spcPct val="80000"/>
                  </a:lnSpc>
                  <a:spcBef>
                    <a:spcPts val="338"/>
                  </a:spcBef>
                </a:pPr>
                <a:r>
                  <a:rPr lang="en-US" sz="1800">
                    <a:solidFill>
                      <a:srgbClr val="191919"/>
                    </a:solidFill>
                    <a:latin typeface="Stone Sans ITC TT-Bold" charset="0"/>
                    <a:ea typeface="ＭＳ Ｐゴシック" charset="0"/>
                    <a:sym typeface="Stone Sans ITC TT-Bold" charset="0"/>
                  </a:rPr>
                  <a:t>excluded</a:t>
                </a:r>
              </a:p>
            </p:txBody>
          </p:sp>
        </p:grpSp>
        <p:grpSp>
          <p:nvGrpSpPr>
            <p:cNvPr id="47124" name="Group 21"/>
            <p:cNvGrpSpPr>
              <a:grpSpLocks/>
            </p:cNvGrpSpPr>
            <p:nvPr/>
          </p:nvGrpSpPr>
          <p:grpSpPr bwMode="auto">
            <a:xfrm>
              <a:off x="712" y="3984"/>
              <a:ext cx="2392" cy="936"/>
              <a:chOff x="0" y="0"/>
              <a:chExt cx="2392" cy="936"/>
            </a:xfrm>
          </p:grpSpPr>
          <p:sp>
            <p:nvSpPr>
              <p:cNvPr id="47126" name="AutoShape 22"/>
              <p:cNvSpPr>
                <a:spLocks/>
              </p:cNvSpPr>
              <p:nvPr/>
            </p:nvSpPr>
            <p:spPr bwMode="auto">
              <a:xfrm>
                <a:off x="0" y="0"/>
                <a:ext cx="1992" cy="936"/>
              </a:xfrm>
              <a:custGeom>
                <a:avLst/>
                <a:gdLst>
                  <a:gd name="T0" fmla="*/ 0 w 21600"/>
                  <a:gd name="T1" fmla="*/ 21414 h 21600"/>
                  <a:gd name="T2" fmla="*/ 0 w 21600"/>
                  <a:gd name="T3" fmla="*/ 13326 h 21600"/>
                  <a:gd name="T4" fmla="*/ 3280 w 21600"/>
                  <a:gd name="T5" fmla="*/ 7097 h 21600"/>
                  <a:gd name="T6" fmla="*/ 4775 w 21600"/>
                  <a:gd name="T7" fmla="*/ 1704 h 21600"/>
                  <a:gd name="T8" fmla="*/ 6421 w 21600"/>
                  <a:gd name="T9" fmla="*/ 0 h 21600"/>
                  <a:gd name="T10" fmla="*/ 8356 w 21600"/>
                  <a:gd name="T11" fmla="*/ 1921 h 21600"/>
                  <a:gd name="T12" fmla="*/ 12503 w 21600"/>
                  <a:gd name="T13" fmla="*/ 14348 h 21600"/>
                  <a:gd name="T14" fmla="*/ 14010 w 21600"/>
                  <a:gd name="T15" fmla="*/ 14007 h 21600"/>
                  <a:gd name="T16" fmla="*/ 15179 w 21600"/>
                  <a:gd name="T17" fmla="*/ 11311 h 21600"/>
                  <a:gd name="T18" fmla="*/ 18119 w 21600"/>
                  <a:gd name="T19" fmla="*/ 9948 h 21600"/>
                  <a:gd name="T20" fmla="*/ 19351 w 21600"/>
                  <a:gd name="T21" fmla="*/ 7593 h 21600"/>
                  <a:gd name="T22" fmla="*/ 21537 w 21600"/>
                  <a:gd name="T23" fmla="*/ 527 h 21600"/>
                  <a:gd name="T24" fmla="*/ 21600 w 21600"/>
                  <a:gd name="T25" fmla="*/ 9607 h 21600"/>
                  <a:gd name="T26" fmla="*/ 20984 w 21600"/>
                  <a:gd name="T27" fmla="*/ 11311 h 21600"/>
                  <a:gd name="T28" fmla="*/ 20369 w 21600"/>
                  <a:gd name="T29" fmla="*/ 13326 h 21600"/>
                  <a:gd name="T30" fmla="*/ 20029 w 21600"/>
                  <a:gd name="T31" fmla="*/ 15867 h 21600"/>
                  <a:gd name="T32" fmla="*/ 19213 w 21600"/>
                  <a:gd name="T33" fmla="*/ 19245 h 21600"/>
                  <a:gd name="T34" fmla="*/ 18044 w 21600"/>
                  <a:gd name="T35" fmla="*/ 20577 h 21600"/>
                  <a:gd name="T36" fmla="*/ 17428 w 21600"/>
                  <a:gd name="T37" fmla="*/ 21073 h 21600"/>
                  <a:gd name="T38" fmla="*/ 15242 w 21600"/>
                  <a:gd name="T39" fmla="*/ 21600 h 21600"/>
                  <a:gd name="T40" fmla="*/ 11887 w 21600"/>
                  <a:gd name="T41" fmla="*/ 20763 h 21600"/>
                  <a:gd name="T42" fmla="*/ 10392 w 21600"/>
                  <a:gd name="T43" fmla="*/ 14844 h 21600"/>
                  <a:gd name="T44" fmla="*/ 9022 w 21600"/>
                  <a:gd name="T45" fmla="*/ 8615 h 21600"/>
                  <a:gd name="T46" fmla="*/ 7652 w 21600"/>
                  <a:gd name="T47" fmla="*/ 7593 h 21600"/>
                  <a:gd name="T48" fmla="*/ 5604 w 21600"/>
                  <a:gd name="T49" fmla="*/ 7593 h 21600"/>
                  <a:gd name="T50" fmla="*/ 4172 w 21600"/>
                  <a:gd name="T51" fmla="*/ 8956 h 21600"/>
                  <a:gd name="T52" fmla="*/ 1772 w 21600"/>
                  <a:gd name="T53" fmla="*/ 17726 h 21600"/>
                  <a:gd name="T54" fmla="*/ 0 w 21600"/>
                  <a:gd name="T55" fmla="*/ 21414 h 21600"/>
                  <a:gd name="T56" fmla="*/ 0 w 21600"/>
                  <a:gd name="T57" fmla="*/ 21414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0" y="21414"/>
                    </a:moveTo>
                    <a:lnTo>
                      <a:pt x="0" y="13326"/>
                    </a:lnTo>
                    <a:lnTo>
                      <a:pt x="3280" y="7097"/>
                    </a:lnTo>
                    <a:lnTo>
                      <a:pt x="4775" y="1704"/>
                    </a:lnTo>
                    <a:lnTo>
                      <a:pt x="6421" y="0"/>
                    </a:lnTo>
                    <a:lnTo>
                      <a:pt x="8356" y="1921"/>
                    </a:lnTo>
                    <a:lnTo>
                      <a:pt x="12503" y="14348"/>
                    </a:lnTo>
                    <a:lnTo>
                      <a:pt x="14010" y="14007"/>
                    </a:lnTo>
                    <a:lnTo>
                      <a:pt x="15179" y="11311"/>
                    </a:lnTo>
                    <a:lnTo>
                      <a:pt x="18119" y="9948"/>
                    </a:lnTo>
                    <a:lnTo>
                      <a:pt x="19351" y="7593"/>
                    </a:lnTo>
                    <a:lnTo>
                      <a:pt x="21537" y="527"/>
                    </a:lnTo>
                    <a:lnTo>
                      <a:pt x="21600" y="9607"/>
                    </a:lnTo>
                    <a:lnTo>
                      <a:pt x="20984" y="11311"/>
                    </a:lnTo>
                    <a:lnTo>
                      <a:pt x="20369" y="13326"/>
                    </a:lnTo>
                    <a:lnTo>
                      <a:pt x="20029" y="15867"/>
                    </a:lnTo>
                    <a:lnTo>
                      <a:pt x="19213" y="19245"/>
                    </a:lnTo>
                    <a:lnTo>
                      <a:pt x="18044" y="20577"/>
                    </a:lnTo>
                    <a:lnTo>
                      <a:pt x="17428" y="21073"/>
                    </a:lnTo>
                    <a:lnTo>
                      <a:pt x="15242" y="21600"/>
                    </a:lnTo>
                    <a:lnTo>
                      <a:pt x="11887" y="20763"/>
                    </a:lnTo>
                    <a:lnTo>
                      <a:pt x="10392" y="14844"/>
                    </a:lnTo>
                    <a:lnTo>
                      <a:pt x="9022" y="8615"/>
                    </a:lnTo>
                    <a:lnTo>
                      <a:pt x="7652" y="7593"/>
                    </a:lnTo>
                    <a:lnTo>
                      <a:pt x="5604" y="7593"/>
                    </a:lnTo>
                    <a:lnTo>
                      <a:pt x="4172" y="8956"/>
                    </a:lnTo>
                    <a:lnTo>
                      <a:pt x="1772" y="17726"/>
                    </a:lnTo>
                    <a:lnTo>
                      <a:pt x="0" y="21414"/>
                    </a:lnTo>
                    <a:close/>
                    <a:moveTo>
                      <a:pt x="0" y="21414"/>
                    </a:moveTo>
                  </a:path>
                </a:pathLst>
              </a:custGeom>
              <a:solidFill>
                <a:srgbClr val="408000">
                  <a:alpha val="6078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FF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s-ES"/>
              </a:p>
            </p:txBody>
          </p:sp>
          <p:sp>
            <p:nvSpPr>
              <p:cNvPr id="47127" name="Rectangle 23"/>
              <p:cNvSpPr>
                <a:spLocks/>
              </p:cNvSpPr>
              <p:nvPr/>
            </p:nvSpPr>
            <p:spPr bwMode="auto">
              <a:xfrm rot="-380412">
                <a:off x="548" y="467"/>
                <a:ext cx="1832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/>
              <a:p>
                <a:pPr marL="0" lvl="2" indent="0">
                  <a:lnSpc>
                    <a:spcPct val="80000"/>
                  </a:lnSpc>
                  <a:spcBef>
                    <a:spcPts val="338"/>
                  </a:spcBef>
                </a:pPr>
                <a:r>
                  <a:rPr lang="en-US" sz="1800">
                    <a:solidFill>
                      <a:srgbClr val="0F2C0E"/>
                    </a:solidFill>
                    <a:latin typeface="Stone Sans ITC TT-Bold" charset="0"/>
                    <a:ea typeface="ＭＳ Ｐゴシック" charset="0"/>
                    <a:sym typeface="Stone Sans ITC TT-Bold" charset="0"/>
                  </a:rPr>
                  <a:t>still allowed</a:t>
                </a:r>
              </a:p>
            </p:txBody>
          </p:sp>
        </p:grpSp>
        <p:sp>
          <p:nvSpPr>
            <p:cNvPr id="47125" name="Rectangle 24"/>
            <p:cNvSpPr>
              <a:spLocks/>
            </p:cNvSpPr>
            <p:nvPr/>
          </p:nvSpPr>
          <p:spPr bwMode="auto">
            <a:xfrm>
              <a:off x="1010" y="639"/>
              <a:ext cx="1818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pPr marL="0" lvl="2" indent="0">
                <a:lnSpc>
                  <a:spcPct val="80000"/>
                </a:lnSpc>
              </a:pPr>
              <a:r>
                <a:rPr lang="en-US" sz="1300">
                  <a:solidFill>
                    <a:srgbClr val="001F67"/>
                  </a:solidFill>
                  <a:latin typeface="Arial" charset="0"/>
                  <a:ea typeface="ＭＳ Ｐゴシック" charset="0"/>
                  <a:sym typeface="Arial" charset="0"/>
                </a:rPr>
                <a:t>Energy spectrum of 3C 279</a:t>
              </a: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31775" y="1717675"/>
            <a:ext cx="5715000" cy="4214813"/>
          </a:xfrm>
        </p:spPr>
        <p:txBody>
          <a:bodyPr lIns="26788" tIns="26788" rIns="26788" bIns="26788"/>
          <a:lstStyle/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mtClean="0"/>
              <a:t>Foamy structure of quantum space-time: </a:t>
            </a:r>
          </a:p>
          <a:p>
            <a:pPr marL="495580" lvl="1" indent="-200911" eaLnBrk="1" hangingPunct="1">
              <a:spcBef>
                <a:spcPts val="492"/>
              </a:spcBef>
              <a:buClr>
                <a:srgbClr val="000000"/>
              </a:buClr>
              <a:defRPr/>
            </a:pPr>
            <a:r>
              <a:rPr lang="en-US" smtClean="0"/>
              <a:t>Space-time at large distances is </a:t>
            </a:r>
            <a:r>
              <a:rPr lang="ja-JP" altLang="en-US" smtClean="0">
                <a:latin typeface="Arial"/>
              </a:rPr>
              <a:t>“</a:t>
            </a:r>
            <a:r>
              <a:rPr lang="en-US" smtClean="0"/>
              <a:t>smooth</a:t>
            </a:r>
            <a:r>
              <a:rPr lang="ja-JP" altLang="en-US" smtClean="0">
                <a:latin typeface="Arial"/>
              </a:rPr>
              <a:t>”</a:t>
            </a:r>
            <a:r>
              <a:rPr lang="en-US" smtClean="0"/>
              <a:t> but </a:t>
            </a:r>
            <a:br>
              <a:rPr lang="en-US" smtClean="0"/>
            </a:br>
            <a:r>
              <a:rPr lang="en-US" smtClean="0"/>
              <a:t>at very short distances might show a very </a:t>
            </a:r>
            <a:br>
              <a:rPr lang="en-US" smtClean="0"/>
            </a:br>
            <a:r>
              <a:rPr lang="en-US" smtClean="0"/>
              <a:t>complex structure</a:t>
            </a:r>
          </a:p>
          <a:p>
            <a:pPr marL="214305" indent="-214305" eaLnBrk="1" hangingPunct="1">
              <a:spcBef>
                <a:spcPts val="562"/>
              </a:spcBef>
              <a:buClr>
                <a:srgbClr val="000000"/>
              </a:buClr>
              <a:defRPr/>
            </a:pPr>
            <a:r>
              <a:rPr lang="en-US" smtClean="0"/>
              <a:t>The effect can be treated by a perturbative expansion (E &lt;&lt; Mplanck)</a:t>
            </a:r>
          </a:p>
        </p:txBody>
      </p:sp>
      <p:sp>
        <p:nvSpPr>
          <p:cNvPr id="49154" name="Rectangle 2"/>
          <p:cNvSpPr>
            <a:spLocks/>
          </p:cNvSpPr>
          <p:nvPr/>
        </p:nvSpPr>
        <p:spPr bwMode="auto">
          <a:xfrm>
            <a:off x="5599113" y="1452563"/>
            <a:ext cx="34909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604838" indent="-338138" algn="r">
              <a:lnSpc>
                <a:spcPct val="89000"/>
              </a:lnSpc>
              <a:spcBef>
                <a:spcPts val="775"/>
              </a:spcBef>
              <a:tabLst>
                <a:tab pos="454025" algn="l"/>
                <a:tab pos="909638" algn="l"/>
                <a:tab pos="1374775" algn="l"/>
                <a:tab pos="1830388" algn="l"/>
                <a:tab pos="2284413" algn="l"/>
                <a:tab pos="2740025" algn="l"/>
                <a:tab pos="3195638" algn="l"/>
                <a:tab pos="3660775" algn="l"/>
                <a:tab pos="4116388" algn="l"/>
                <a:tab pos="4570413" algn="l"/>
                <a:tab pos="5026025" algn="l"/>
                <a:tab pos="5481638" algn="l"/>
                <a:tab pos="5946775" algn="l"/>
                <a:tab pos="6400800" algn="l"/>
                <a:tab pos="6856413" algn="l"/>
                <a:tab pos="7312025" algn="l"/>
                <a:tab pos="7767638" algn="l"/>
                <a:tab pos="8232775" algn="l"/>
                <a:tab pos="8686800" algn="l"/>
                <a:tab pos="9142413" algn="l"/>
              </a:tabLst>
            </a:pPr>
            <a:r>
              <a:rPr lang="en-US" sz="1300">
                <a:solidFill>
                  <a:srgbClr val="1F497D"/>
                </a:solidFill>
                <a:latin typeface="Arial" charset="0"/>
                <a:ea typeface="ＭＳ Ｐゴシック" charset="0"/>
                <a:sym typeface="Arial" charset="0"/>
              </a:rPr>
              <a:t>(Ellis, Mavromatos,Nanopoulos, Sakharov 2003)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6103938" y="1936750"/>
            <a:ext cx="2947987" cy="1803400"/>
            <a:chOff x="0" y="0"/>
            <a:chExt cx="2640" cy="1616"/>
          </a:xfrm>
        </p:grpSpPr>
        <p:pic>
          <p:nvPicPr>
            <p:cNvPr id="4916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147"/>
              <a:ext cx="2335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6" name="Rectangle 15"/>
          <p:cNvSpPr>
            <a:spLocks/>
          </p:cNvSpPr>
          <p:nvPr/>
        </p:nvSpPr>
        <p:spPr bwMode="auto">
          <a:xfrm>
            <a:off x="231775" y="857250"/>
            <a:ext cx="87598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39713" indent="-239713" algn="l">
              <a:spcBef>
                <a:spcPts val="2250"/>
              </a:spcBef>
              <a:buClr>
                <a:srgbClr val="0D0D0D"/>
              </a:buClr>
              <a:buSzPct val="80000"/>
              <a:buFont typeface="Gill Sans Light" charset="0"/>
              <a:buChar char="•"/>
            </a:pPr>
            <a:r>
              <a:rPr lang="en-US" sz="21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Astrophysical observations can test possible LIV due to Quantum Gravity structure of space-time</a:t>
            </a:r>
          </a:p>
        </p:txBody>
      </p:sp>
      <p:sp>
        <p:nvSpPr>
          <p:cNvPr id="49157" name="Rectangle 16"/>
          <p:cNvSpPr>
            <a:spLocks/>
          </p:cNvSpPr>
          <p:nvPr/>
        </p:nvSpPr>
        <p:spPr bwMode="auto">
          <a:xfrm>
            <a:off x="231775" y="5705475"/>
            <a:ext cx="87598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39713" indent="-239713" algn="l">
              <a:spcBef>
                <a:spcPts val="2250"/>
              </a:spcBef>
              <a:buClr>
                <a:srgbClr val="0D0D0D"/>
              </a:buClr>
              <a:buSzPct val="80000"/>
              <a:buFont typeface="Gill Sans Light" charset="0"/>
              <a:buChar char="•"/>
            </a:pPr>
            <a:r>
              <a:rPr lang="en-US" sz="2100">
                <a:solidFill>
                  <a:srgbClr val="252525"/>
                </a:solidFill>
                <a:latin typeface="Gill Sans Light" charset="0"/>
                <a:ea typeface="ＭＳ Ｐゴシック" charset="0"/>
                <a:sym typeface="Gill Sans Light" charset="0"/>
              </a:rPr>
              <a:t>Need very fast transient phenomena (timestamp) for the simultaneous emission of gamma-rays at different energies</a:t>
            </a:r>
          </a:p>
        </p:txBody>
      </p:sp>
      <p:sp>
        <p:nvSpPr>
          <p:cNvPr id="45073" name="Rectangle 17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>
              <a:defRPr/>
            </a:pPr>
            <a:r>
              <a:rPr lang="en-US" sz="3900" smtClean="0">
                <a:latin typeface="Arial" charset="0"/>
                <a:cs typeface="Arial" charset="0"/>
                <a:sym typeface="Arial" charset="0"/>
              </a:rPr>
              <a:t>QG &amp; Lorentz invariance violation</a:t>
            </a:r>
            <a:endParaRPr lang="en-US" sz="3900" smtClean="0">
              <a:latin typeface="Arial" charset="0"/>
              <a:sym typeface="Arial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473075" y="4308475"/>
            <a:ext cx="4165600" cy="542925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 w="12700">
            <a:noFill/>
            <a:miter lim="800000"/>
            <a:headEnd/>
            <a:tailEnd/>
          </a:ln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alphaModFix/>
          </a:blip>
          <a:srcRect r="58891"/>
          <a:stretch>
            <a:fillRect/>
          </a:stretch>
        </p:blipFill>
        <p:spPr bwMode="auto">
          <a:xfrm>
            <a:off x="3738563" y="5116513"/>
            <a:ext cx="1898650" cy="550862"/>
          </a:xfrm>
          <a:prstGeom prst="rect">
            <a:avLst/>
          </a:prstGeom>
          <a:solidFill>
            <a:schemeClr val="accent6">
              <a:lumMod val="40000"/>
              <a:lumOff val="60000"/>
              <a:alpha val="42000"/>
            </a:schemeClr>
          </a:solidFill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 bwMode="auto">
          <a:xfrm>
            <a:off x="5146675" y="4308475"/>
            <a:ext cx="2968625" cy="576263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 w="12700">
            <a:noFill/>
            <a:miter lim="800000"/>
            <a:headEnd/>
            <a:tailEnd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31775" y="855663"/>
            <a:ext cx="4635500" cy="5724525"/>
          </a:xfrm>
        </p:spPr>
        <p:txBody>
          <a:bodyPr lIns="26788" tIns="26788" rIns="26788" bIns="26788"/>
          <a:lstStyle/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smtClean="0"/>
              <a:t>2 flares observed in 30</a:t>
            </a:r>
            <a:r>
              <a:rPr lang="en-US" baseline="30000" smtClean="0"/>
              <a:t>th</a:t>
            </a:r>
            <a:r>
              <a:rPr lang="en-US" smtClean="0"/>
              <a:t> June &amp; 9</a:t>
            </a:r>
            <a:r>
              <a:rPr lang="en-US" baseline="30000" smtClean="0"/>
              <a:t>th </a:t>
            </a:r>
            <a:r>
              <a:rPr lang="en-US" smtClean="0"/>
              <a:t>July 2005 (~4 Crab) 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smtClean="0"/>
              <a:t>30</a:t>
            </a:r>
            <a:r>
              <a:rPr lang="en-US" baseline="30000" smtClean="0"/>
              <a:t>th</a:t>
            </a:r>
            <a:r>
              <a:rPr lang="en-US" smtClean="0"/>
              <a:t> June flare seen only 250-600 GeV range.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smtClean="0"/>
              <a:t>9</a:t>
            </a:r>
            <a:r>
              <a:rPr lang="en-US" baseline="30000" smtClean="0"/>
              <a:t>th</a:t>
            </a:r>
            <a:r>
              <a:rPr lang="en-US" smtClean="0"/>
              <a:t> July flare seen in all energy ranges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smtClean="0"/>
              <a:t>Time delay between highest and lowest energy bins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smtClean="0"/>
              <a:t>Astrophysical origin:</a:t>
            </a:r>
          </a:p>
          <a:p>
            <a:pPr marL="495580" lvl="1" indent="-200911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smtClean="0"/>
              <a:t>Gradually inefficient acceleration</a:t>
            </a:r>
          </a:p>
          <a:p>
            <a:pPr marL="495580" lvl="1" indent="-200911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smtClean="0"/>
              <a:t>Gradually accelerating blob (Bednarek &amp; Wagner 2008)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smtClean="0"/>
              <a:t>Or propagation effect?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885825"/>
            <a:ext cx="3705225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/>
          </p:cNvSpPr>
          <p:nvPr/>
        </p:nvSpPr>
        <p:spPr bwMode="auto">
          <a:xfrm>
            <a:off x="5424488" y="941388"/>
            <a:ext cx="11985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>
                <a:solidFill>
                  <a:srgbClr val="6600CC"/>
                </a:solidFill>
                <a:latin typeface="Arial Bold" charset="0"/>
                <a:ea typeface="ＭＳ Ｐゴシック" charset="0"/>
                <a:sym typeface="Arial Bold" charset="0"/>
              </a:rPr>
              <a:t>150-250 GeV</a:t>
            </a:r>
          </a:p>
        </p:txBody>
      </p:sp>
      <p:sp>
        <p:nvSpPr>
          <p:cNvPr id="50180" name="Rectangle 4"/>
          <p:cNvSpPr>
            <a:spLocks/>
          </p:cNvSpPr>
          <p:nvPr/>
        </p:nvSpPr>
        <p:spPr bwMode="auto">
          <a:xfrm>
            <a:off x="5424488" y="2403475"/>
            <a:ext cx="1198562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>
                <a:solidFill>
                  <a:srgbClr val="6600CC"/>
                </a:solidFill>
                <a:latin typeface="Arial Bold" charset="0"/>
                <a:ea typeface="ＭＳ Ｐゴシック" charset="0"/>
                <a:sym typeface="Arial Bold" charset="0"/>
              </a:rPr>
              <a:t>250-600 GeV</a:t>
            </a:r>
          </a:p>
        </p:txBody>
      </p:sp>
      <p:sp>
        <p:nvSpPr>
          <p:cNvPr id="50181" name="Rectangle 5"/>
          <p:cNvSpPr>
            <a:spLocks/>
          </p:cNvSpPr>
          <p:nvPr/>
        </p:nvSpPr>
        <p:spPr bwMode="auto">
          <a:xfrm>
            <a:off x="5422900" y="3851275"/>
            <a:ext cx="131127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>
                <a:solidFill>
                  <a:srgbClr val="6600CC"/>
                </a:solidFill>
                <a:latin typeface="Arial Bold" charset="0"/>
                <a:ea typeface="ＭＳ Ｐゴシック" charset="0"/>
                <a:sym typeface="Arial Bold" charset="0"/>
              </a:rPr>
              <a:t>600-1200 GeV</a:t>
            </a:r>
          </a:p>
        </p:txBody>
      </p:sp>
      <p:sp>
        <p:nvSpPr>
          <p:cNvPr id="50182" name="Rectangle 6"/>
          <p:cNvSpPr>
            <a:spLocks/>
          </p:cNvSpPr>
          <p:nvPr/>
        </p:nvSpPr>
        <p:spPr bwMode="auto">
          <a:xfrm>
            <a:off x="5446713" y="5299075"/>
            <a:ext cx="1031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r>
              <a:rPr lang="en-US" sz="1500">
                <a:solidFill>
                  <a:srgbClr val="6600CC"/>
                </a:solidFill>
                <a:latin typeface="Arial Bold" charset="0"/>
                <a:ea typeface="ＭＳ Ｐゴシック" charset="0"/>
                <a:sym typeface="Arial Bold" charset="0"/>
              </a:rPr>
              <a:t>&gt;1200 GeV</a:t>
            </a:r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 rot="-5400000">
            <a:off x="6589713" y="3717925"/>
            <a:ext cx="447516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82588" indent="-382588" algn="r">
              <a:lnSpc>
                <a:spcPct val="80000"/>
              </a:lnSpc>
            </a:pPr>
            <a:r>
              <a:rPr lang="en-US" sz="1300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Albert et al. 2008 ApJ, 675, L25 </a:t>
            </a: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Arial" charset="0"/>
                <a:sym typeface="Arial" charset="0"/>
              </a:rPr>
              <a:t>Energy-delayed flare Mrk501</a:t>
            </a:r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31775" y="855663"/>
            <a:ext cx="5969000" cy="5724525"/>
          </a:xfrm>
        </p:spPr>
        <p:txBody>
          <a:bodyPr lIns="26788" tIns="26788" rIns="26788" bIns="26788"/>
          <a:lstStyle/>
          <a:p>
            <a:pPr marL="214305" indent="-214305" eaLnBrk="1" hangingPunct="1">
              <a:buClr>
                <a:srgbClr val="000000"/>
              </a:buClr>
              <a:defRPr/>
            </a:pPr>
            <a:r>
              <a:rPr lang="en-US" dirty="0" smtClean="0"/>
              <a:t>Quantification of the delay using 2 methods</a:t>
            </a:r>
          </a:p>
          <a:p>
            <a:pPr marL="495580" lvl="1" indent="-200911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Energy cost function: minimize spread of a dispersive broadened pulse</a:t>
            </a:r>
          </a:p>
          <a:p>
            <a:pPr marL="495580" lvl="1" indent="-200911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Maximum likelihood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Both yield a delay of 0.030±0.012 s/GeV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Probability of no delay 2.6%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Propagation effect due to Lorentz invariance violation</a:t>
            </a:r>
          </a:p>
          <a:p>
            <a:pPr marL="495580" lvl="1" indent="-200911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M</a:t>
            </a:r>
            <a:r>
              <a:rPr lang="en-US" baseline="-18000" dirty="0" smtClean="0"/>
              <a:t>QG</a:t>
            </a:r>
            <a:r>
              <a:rPr lang="en-US" dirty="0" smtClean="0"/>
              <a:t> ~ 0.4×10</a:t>
            </a:r>
            <a:r>
              <a:rPr lang="en-US" baseline="31000" dirty="0" smtClean="0"/>
              <a:t>18</a:t>
            </a:r>
            <a:r>
              <a:rPr lang="en-US" dirty="0" smtClean="0"/>
              <a:t> GeV</a:t>
            </a:r>
          </a:p>
          <a:p>
            <a:pPr marL="214305" indent="-214305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But effect Marginal:</a:t>
            </a:r>
          </a:p>
          <a:p>
            <a:pPr marL="495580" lvl="1" indent="-200911" eaLnBrk="1" hangingPunct="1">
              <a:spcBef>
                <a:spcPts val="1687"/>
              </a:spcBef>
              <a:buClr>
                <a:srgbClr val="000000"/>
              </a:buClr>
              <a:defRPr/>
            </a:pPr>
            <a:r>
              <a:rPr lang="en-US" dirty="0" smtClean="0"/>
              <a:t>M</a:t>
            </a:r>
            <a:r>
              <a:rPr lang="en-US" baseline="-18000" dirty="0" smtClean="0"/>
              <a:t>QG</a:t>
            </a:r>
            <a:r>
              <a:rPr lang="en-US" dirty="0" smtClean="0"/>
              <a:t> &gt; 0.26×10</a:t>
            </a:r>
            <a:r>
              <a:rPr lang="en-US" baseline="31000" dirty="0" smtClean="0"/>
              <a:t>18</a:t>
            </a:r>
            <a:r>
              <a:rPr lang="en-US" dirty="0" smtClean="0"/>
              <a:t> GeV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885825"/>
            <a:ext cx="276383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667125"/>
            <a:ext cx="27638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7758113" y="936625"/>
            <a:ext cx="11112" cy="2389188"/>
          </a:xfrm>
          <a:prstGeom prst="line">
            <a:avLst/>
          </a:prstGeom>
          <a:noFill/>
          <a:ln w="25400">
            <a:solidFill>
              <a:srgbClr val="31859B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>
              <a:defRPr/>
            </a:pPr>
            <a:endParaRPr lang="es-E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7859713" y="3716338"/>
            <a:ext cx="11112" cy="2197100"/>
          </a:xfrm>
          <a:prstGeom prst="line">
            <a:avLst/>
          </a:prstGeom>
          <a:noFill/>
          <a:ln w="25400">
            <a:solidFill>
              <a:srgbClr val="31859B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>
              <a:defRPr/>
            </a:pPr>
            <a:endParaRPr lang="es-ES"/>
          </a:p>
        </p:txBody>
      </p:sp>
      <p:sp>
        <p:nvSpPr>
          <p:cNvPr id="51206" name="Rectangle 6"/>
          <p:cNvSpPr>
            <a:spLocks/>
          </p:cNvSpPr>
          <p:nvPr/>
        </p:nvSpPr>
        <p:spPr bwMode="auto">
          <a:xfrm>
            <a:off x="4678363" y="6132513"/>
            <a:ext cx="44291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82588" indent="-382588" algn="r">
              <a:lnSpc>
                <a:spcPct val="80000"/>
              </a:lnSpc>
            </a:pPr>
            <a:r>
              <a:rPr lang="en-US" sz="1300">
                <a:solidFill>
                  <a:srgbClr val="4D4D4D"/>
                </a:solidFill>
                <a:latin typeface="Courier" charset="0"/>
                <a:ea typeface="ＭＳ Ｐゴシック" charset="0"/>
                <a:sym typeface="Courier" charset="0"/>
              </a:rPr>
              <a:t>MAGIC Collaboration and J. Ellis et al.  2008 Phys. Lett. B668, 253 </a:t>
            </a:r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title"/>
          </p:nvPr>
        </p:nvSpPr>
        <p:spPr/>
        <p:txBody>
          <a:bodyPr lIns="26788" tIns="26788" rIns="26788" bIns="26788" anchor="ctr"/>
          <a:lstStyle/>
          <a:p>
            <a:pPr eaLnBrk="1" hangingPunct="1">
              <a:defRPr/>
            </a:pPr>
            <a:r>
              <a:rPr lang="en-US" smtClean="0">
                <a:latin typeface="Arial" charset="0"/>
                <a:cs typeface="Arial" charset="0"/>
                <a:sym typeface="Arial" charset="0"/>
              </a:rPr>
              <a:t>Quantifying the delay</a:t>
            </a:r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39" y="2596201"/>
            <a:ext cx="7064191" cy="30302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7250"/>
            <a:ext cx="5682433" cy="203690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marL="187517" indent="-187517" eaLnBrk="1" hangingPunct="1"/>
            <a:r>
              <a:rPr lang="en-GB" sz="2000" dirty="0" err="1"/>
              <a:t>Neutralinos</a:t>
            </a:r>
            <a:r>
              <a:rPr lang="en-GB" sz="2000" dirty="0"/>
              <a:t> are an ideal Dark Matter candidate</a:t>
            </a:r>
          </a:p>
          <a:p>
            <a:pPr marL="187517" indent="-187517" eaLnBrk="1" hangingPunct="1"/>
            <a:r>
              <a:rPr lang="en-GB" sz="2000" dirty="0" err="1"/>
              <a:t>Neutralinos</a:t>
            </a:r>
            <a:r>
              <a:rPr lang="en-GB" sz="2000" dirty="0"/>
              <a:t> annihilate and produce SM particles</a:t>
            </a:r>
          </a:p>
          <a:p>
            <a:pPr marL="187517" indent="-187517" eaLnBrk="1" hangingPunct="1"/>
            <a:r>
              <a:rPr lang="en-GB" sz="2000" dirty="0"/>
              <a:t>Look for regions with high (</a:t>
            </a:r>
            <a:r>
              <a:rPr lang="en-GB" sz="2000" dirty="0">
                <a:latin typeface="Symbol" charset="2"/>
                <a:cs typeface="Symbol" charset="2"/>
              </a:rPr>
              <a:t>r</a:t>
            </a:r>
            <a:r>
              <a:rPr lang="en-GB" sz="2000" baseline="-25000" dirty="0"/>
              <a:t>DM</a:t>
            </a:r>
            <a:r>
              <a:rPr lang="en-GB" sz="2000" dirty="0"/>
              <a:t>)</a:t>
            </a:r>
            <a:r>
              <a:rPr lang="en-GB" sz="2000" baseline="30000" dirty="0"/>
              <a:t>2</a:t>
            </a:r>
            <a:r>
              <a:rPr lang="en-GB" sz="2000" dirty="0"/>
              <a:t>: Galactic </a:t>
            </a:r>
            <a:r>
              <a:rPr lang="en-GB" sz="2000" dirty="0" err="1"/>
              <a:t>center</a:t>
            </a:r>
            <a:r>
              <a:rPr lang="en-GB" sz="2000" dirty="0"/>
              <a:t>, Clusters, Spheroidal dwarfs,  </a:t>
            </a:r>
            <a:r>
              <a:rPr lang="en-GB" sz="2000" dirty="0" err="1"/>
              <a:t>minihalos</a:t>
            </a:r>
            <a:r>
              <a:rPr lang="en-GB" sz="2000" dirty="0"/>
              <a:t>, IMBHs</a:t>
            </a:r>
          </a:p>
        </p:txBody>
      </p:sp>
      <p:pic>
        <p:nvPicPr>
          <p:cNvPr id="4506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085850"/>
            <a:ext cx="29337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3455" y="5481344"/>
            <a:ext cx="6608257" cy="102619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517" indent="-187517" algn="l" eaLnBrk="1" hangingPunct="1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  <a:defRPr sz="20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eaLnBrk="0" hangingPunct="0">
              <a:spcBef>
                <a:spcPts val="2250"/>
              </a:spcBef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eaLnBrk="0" hangingPunct="0">
              <a:spcBef>
                <a:spcPts val="2250"/>
              </a:spcBef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dirty="0" err="1"/>
              <a:t>q</a:t>
            </a:r>
            <a:r>
              <a:rPr lang="en-GB" dirty="0"/>
              <a:t>-jets produce more </a:t>
            </a:r>
            <a:r>
              <a:rPr lang="en-GB" dirty="0" err="1"/>
              <a:t>gs</a:t>
            </a:r>
            <a:r>
              <a:rPr lang="en-GB" dirty="0"/>
              <a:t>, but </a:t>
            </a:r>
            <a:r>
              <a:rPr lang="en-GB" dirty="0" err="1"/>
              <a:t>t</a:t>
            </a:r>
            <a:r>
              <a:rPr lang="en-GB" dirty="0"/>
              <a:t> produce higher energy </a:t>
            </a:r>
            <a:r>
              <a:rPr lang="en-GB" dirty="0" err="1"/>
              <a:t>gs</a:t>
            </a:r>
            <a:r>
              <a:rPr lang="en-GB" dirty="0"/>
              <a:t> </a:t>
            </a:r>
          </a:p>
          <a:p>
            <a:r>
              <a:rPr lang="en-GB" dirty="0"/>
              <a:t>VHE </a:t>
            </a:r>
            <a:r>
              <a:rPr lang="en-GB" dirty="0" err="1"/>
              <a:t>gs</a:t>
            </a:r>
            <a:r>
              <a:rPr lang="en-GB" dirty="0"/>
              <a:t> are rare or at rather low 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scene3d>
              <a:camera prst="orthographicFront"/>
              <a:lightRig rig="chilly" dir="t"/>
            </a:scene3d>
          </a:bodyPr>
          <a:lstStyle/>
          <a:p>
            <a:pPr>
              <a:defRPr/>
            </a:pPr>
            <a:r>
              <a:rPr smtClean="0">
                <a:latin typeface="Symbol" charset="2"/>
                <a:cs typeface="Symbol" charset="2"/>
              </a:rPr>
              <a:t>g</a:t>
            </a:r>
            <a:r>
              <a:rPr lang="en-GB" smtClean="0"/>
              <a:t>-rays from Dark Matter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74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825568"/>
            <a:ext cx="8763000" cy="309100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marL="187517" indent="-187517" eaLnBrk="1" hangingPunct="1"/>
            <a:r>
              <a:rPr lang="en-GB" sz="2000" dirty="0"/>
              <a:t>Dwarf </a:t>
            </a:r>
            <a:r>
              <a:rPr lang="en-GB" sz="2000" dirty="0" err="1"/>
              <a:t>spheroidal</a:t>
            </a:r>
            <a:r>
              <a:rPr lang="en-GB" sz="2000" dirty="0"/>
              <a:t> galaxy. High Mass/Light ration. 82 </a:t>
            </a:r>
            <a:r>
              <a:rPr lang="en-GB" sz="2000" dirty="0" err="1"/>
              <a:t>Kpc</a:t>
            </a:r>
            <a:r>
              <a:rPr lang="en-GB" sz="2000" dirty="0"/>
              <a:t> from galactic </a:t>
            </a:r>
            <a:r>
              <a:rPr lang="en-GB" sz="2000" dirty="0" err="1"/>
              <a:t>center</a:t>
            </a:r>
            <a:r>
              <a:rPr lang="en-GB" sz="2000" dirty="0"/>
              <a:t>. Good candidate for searches</a:t>
            </a:r>
          </a:p>
          <a:p>
            <a:pPr marL="187517" indent="-187517" eaLnBrk="1" hangingPunct="1"/>
            <a:r>
              <a:rPr lang="en-GB" sz="2000" dirty="0"/>
              <a:t>7.8 </a:t>
            </a:r>
            <a:r>
              <a:rPr lang="en-GB" sz="2000" dirty="0" err="1"/>
              <a:t>h</a:t>
            </a:r>
            <a:r>
              <a:rPr lang="en-GB" sz="2000" dirty="0"/>
              <a:t> good quality data. Large zenith angle (37°), </a:t>
            </a:r>
            <a:r>
              <a:rPr lang="en-GB" sz="2000" dirty="0" err="1"/>
              <a:t>Ethreshold</a:t>
            </a:r>
            <a:r>
              <a:rPr lang="en-GB" sz="2000" dirty="0"/>
              <a:t>=140GeV</a:t>
            </a:r>
          </a:p>
          <a:p>
            <a:pPr marL="187517" indent="-187517" eaLnBrk="1" hangingPunct="1"/>
            <a:r>
              <a:rPr lang="en-GB" sz="2000" dirty="0"/>
              <a:t>Upper limit ≈ 10</a:t>
            </a:r>
            <a:r>
              <a:rPr lang="en-GB" sz="2000" baseline="30000" dirty="0"/>
              <a:t>-11</a:t>
            </a:r>
            <a:r>
              <a:rPr lang="en-GB" sz="2000" dirty="0"/>
              <a:t> gcm</a:t>
            </a:r>
            <a:r>
              <a:rPr lang="en-GB" sz="2000" baseline="30000" dirty="0"/>
              <a:t>-2</a:t>
            </a:r>
            <a:r>
              <a:rPr lang="en-GB" sz="2000" dirty="0"/>
              <a:t>s</a:t>
            </a:r>
            <a:r>
              <a:rPr lang="en-GB" sz="2000" baseline="30000" dirty="0"/>
              <a:t>-1</a:t>
            </a:r>
            <a:r>
              <a:rPr lang="en-GB" sz="2000" dirty="0"/>
              <a:t> (assuming </a:t>
            </a:r>
            <a:r>
              <a:rPr lang="en-GB" sz="2000" dirty="0">
                <a:latin typeface="Symbol" charset="2"/>
                <a:cs typeface="Symbol" charset="2"/>
              </a:rPr>
              <a:t>a</a:t>
            </a:r>
            <a:r>
              <a:rPr lang="en-GB" sz="2000" dirty="0"/>
              <a:t>=1.5)</a:t>
            </a:r>
          </a:p>
          <a:p>
            <a:pPr marL="187517" indent="-187517" eaLnBrk="1" hangingPunct="1"/>
            <a:r>
              <a:rPr lang="en-GB" sz="2000" dirty="0"/>
              <a:t>But UL depends on expected spectra (spectral index and cut-off). Different for each </a:t>
            </a:r>
            <a:r>
              <a:rPr lang="en-GB" sz="2000" dirty="0" err="1"/>
              <a:t>mSUGRA</a:t>
            </a:r>
            <a:r>
              <a:rPr lang="en-GB" sz="2000" dirty="0"/>
              <a:t> model</a:t>
            </a:r>
          </a:p>
        </p:txBody>
      </p:sp>
      <p:grpSp>
        <p:nvGrpSpPr>
          <p:cNvPr id="46085" name="Group 9"/>
          <p:cNvGrpSpPr>
            <a:grpSpLocks/>
          </p:cNvGrpSpPr>
          <p:nvPr/>
        </p:nvGrpSpPr>
        <p:grpSpPr bwMode="auto">
          <a:xfrm>
            <a:off x="3830638" y="3619500"/>
            <a:ext cx="5313362" cy="2960688"/>
            <a:chOff x="3830929" y="3619500"/>
            <a:chExt cx="5313070" cy="2960688"/>
          </a:xfrm>
        </p:grpSpPr>
        <p:pic>
          <p:nvPicPr>
            <p:cNvPr id="46089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929" y="3619500"/>
              <a:ext cx="5313070" cy="296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830929" y="4267200"/>
              <a:ext cx="175921" cy="138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06850" y="4527550"/>
              <a:ext cx="175921" cy="138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1" name="Content Placeholder 8"/>
          <p:cNvSpPr txBox="1">
            <a:spLocks/>
          </p:cNvSpPr>
          <p:nvPr/>
        </p:nvSpPr>
        <p:spPr>
          <a:xfrm>
            <a:off x="228600" y="3865412"/>
            <a:ext cx="3602329" cy="244385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517" indent="-187517" algn="l" eaLnBrk="1" hangingPunct="1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  <a:defRPr sz="20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eaLnBrk="0" hangingPunct="0">
              <a:spcBef>
                <a:spcPts val="2250"/>
              </a:spcBef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eaLnBrk="0" hangingPunct="0">
              <a:spcBef>
                <a:spcPts val="2250"/>
              </a:spcBef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GB" dirty="0"/>
              <a:t>No constraints on </a:t>
            </a:r>
            <a:r>
              <a:rPr lang="en-GB" dirty="0" err="1"/>
              <a:t>mSugra</a:t>
            </a:r>
            <a:r>
              <a:rPr lang="en-GB" dirty="0"/>
              <a:t> phase space.</a:t>
            </a:r>
          </a:p>
          <a:p>
            <a:r>
              <a:rPr lang="en-GB" dirty="0"/>
              <a:t>Very high gamma flux enhancements ruled </a:t>
            </a:r>
            <a:r>
              <a:rPr lang="en-GB" dirty="0" smtClean="0"/>
              <a:t>out (&gt;1000)</a:t>
            </a:r>
            <a:endParaRPr lang="en-GB" dirty="0"/>
          </a:p>
        </p:txBody>
      </p:sp>
      <p:sp>
        <p:nvSpPr>
          <p:cNvPr id="46087" name="Rectangle 9"/>
          <p:cNvSpPr>
            <a:spLocks noChangeArrowheads="1"/>
          </p:cNvSpPr>
          <p:nvPr/>
        </p:nvSpPr>
        <p:spPr bwMode="auto">
          <a:xfrm>
            <a:off x="4052888" y="6323013"/>
            <a:ext cx="4116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Courier" charset="0"/>
                <a:cs typeface="Courier" charset="0"/>
              </a:rPr>
              <a:t>Albert et al.  2008 ApJ 689, 428</a:t>
            </a:r>
            <a:endParaRPr lang="en-US" sz="1600">
              <a:solidFill>
                <a:schemeClr val="tx2"/>
              </a:solidFill>
              <a:latin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scene3d>
              <a:camera prst="orthographicFront"/>
              <a:lightRig rig="chilly" dir="t"/>
            </a:scene3d>
          </a:bodyPr>
          <a:lstStyle/>
          <a:p>
            <a:pPr>
              <a:defRPr/>
            </a:pPr>
            <a:r>
              <a:rPr lang="en-GB" smtClean="0"/>
              <a:t>MAGIC observations: Draco 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41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</a:t>
            </a:r>
            <a:r>
              <a:rPr lang="en-US" dirty="0" err="1" smtClean="0"/>
              <a:t>Bremstrahlung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638" y="928688"/>
            <a:ext cx="4727551" cy="1208236"/>
          </a:xfrm>
        </p:spPr>
        <p:txBody>
          <a:bodyPr/>
          <a:lstStyle/>
          <a:p>
            <a:r>
              <a:rPr lang="en-US" dirty="0" smtClean="0"/>
              <a:t>Internal </a:t>
            </a:r>
            <a:r>
              <a:rPr lang="en-US" dirty="0" err="1" smtClean="0"/>
              <a:t>bremstrahlung</a:t>
            </a:r>
            <a:r>
              <a:rPr lang="en-US" dirty="0" smtClean="0"/>
              <a:t> contribution not properly taken into account in previous calculations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4121" b="70639"/>
          <a:stretch/>
        </p:blipFill>
        <p:spPr>
          <a:xfrm>
            <a:off x="5007064" y="928688"/>
            <a:ext cx="4136935" cy="15623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32114" r="35922"/>
          <a:stretch/>
        </p:blipFill>
        <p:spPr>
          <a:xfrm>
            <a:off x="138113" y="2785608"/>
            <a:ext cx="5777928" cy="361241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226350" y="2306377"/>
            <a:ext cx="5761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Bringmann</a:t>
            </a:r>
            <a:r>
              <a:rPr lang="en-US" sz="1800" dirty="0"/>
              <a:t>, Bergstrom, </a:t>
            </a:r>
            <a:r>
              <a:rPr lang="en-US" sz="1800" dirty="0" err="1"/>
              <a:t>Edsjo</a:t>
            </a:r>
            <a:r>
              <a:rPr lang="en-US" sz="1800" dirty="0"/>
              <a:t>; JHEP 0801,049 (2008)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 bwMode="auto">
          <a:xfrm>
            <a:off x="5916041" y="2961580"/>
            <a:ext cx="3072250" cy="265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 have an energy</a:t>
            </a:r>
            <a:br>
              <a:rPr lang="en-US" dirty="0" smtClean="0"/>
            </a:br>
            <a:r>
              <a:rPr lang="en-US" dirty="0" smtClean="0"/>
              <a:t> &gt; 0.5 m</a:t>
            </a:r>
            <a:r>
              <a:rPr lang="en-US" baseline="-25000" dirty="0" smtClean="0">
                <a:latin typeface="Symbol" charset="2"/>
                <a:cs typeface="Symbol" charset="2"/>
              </a:rPr>
              <a:t>c</a:t>
            </a:r>
          </a:p>
          <a:p>
            <a:r>
              <a:rPr lang="en-US" dirty="0" smtClean="0">
                <a:cs typeface="Symbol" charset="2"/>
              </a:rPr>
              <a:t>Perfect for the IACTs</a:t>
            </a:r>
            <a:endParaRPr lang="en-US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We can look for annihilation lines in the spectra of the sources</a:t>
            </a:r>
            <a:endParaRPr lang="en-US" dirty="0">
              <a:cs typeface="Symbol" charset="2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40" y="2675709"/>
            <a:ext cx="4223948" cy="3706557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806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UFOs (Unidentified Fermi Object)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638" y="1276350"/>
            <a:ext cx="8619215" cy="4973638"/>
          </a:xfrm>
        </p:spPr>
        <p:txBody>
          <a:bodyPr/>
          <a:lstStyle/>
          <a:p>
            <a:r>
              <a:rPr lang="en-US" sz="2400" dirty="0" smtClean="0"/>
              <a:t>FERMI could find objects without counterparts in other wavelengths, but all with the same spectrum</a:t>
            </a:r>
          </a:p>
          <a:p>
            <a:r>
              <a:rPr lang="en-US" sz="2400" dirty="0" smtClean="0"/>
              <a:t>And the spectrum could be</a:t>
            </a:r>
            <a:br>
              <a:rPr lang="en-US" sz="2400" dirty="0" smtClean="0"/>
            </a:br>
            <a:r>
              <a:rPr lang="en-US" sz="2400" dirty="0" smtClean="0"/>
              <a:t>compatible with a DM model</a:t>
            </a:r>
          </a:p>
          <a:p>
            <a:r>
              <a:rPr lang="en-US" sz="2400" dirty="0" smtClean="0"/>
              <a:t>Very likely that FERMI does</a:t>
            </a:r>
            <a:br>
              <a:rPr lang="en-US" sz="2400" dirty="0" smtClean="0"/>
            </a:br>
            <a:r>
              <a:rPr lang="en-US" sz="2400" dirty="0" smtClean="0"/>
              <a:t>not have enough energy range</a:t>
            </a:r>
            <a:br>
              <a:rPr lang="en-US" sz="2400" dirty="0" smtClean="0"/>
            </a:br>
            <a:r>
              <a:rPr lang="en-US" sz="2400" dirty="0" smtClean="0"/>
              <a:t>to measure full spectrum and </a:t>
            </a:r>
            <a:br>
              <a:rPr lang="en-US" sz="2400" dirty="0" smtClean="0"/>
            </a:br>
            <a:r>
              <a:rPr lang="en-US" sz="2400" dirty="0" smtClean="0"/>
              <a:t>cutoff</a:t>
            </a:r>
          </a:p>
          <a:p>
            <a:r>
              <a:rPr lang="en-US" sz="2400" dirty="0" smtClean="0"/>
              <a:t>IACTs could measure the VHE</a:t>
            </a:r>
            <a:br>
              <a:rPr lang="en-US" sz="2400" dirty="0" smtClean="0"/>
            </a:b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-rays</a:t>
            </a:r>
          </a:p>
          <a:p>
            <a:endParaRPr lang="en-U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431943"/>
            <a:ext cx="4800600" cy="36195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99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Future of VHE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astronomy: CTA</a:t>
            </a:r>
            <a:br>
              <a:rPr lang="en-US" dirty="0" smtClean="0"/>
            </a:br>
            <a:endParaRPr lang="en-US" dirty="0" smtClean="0">
              <a:solidFill>
                <a:srgbClr val="290082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err="1" smtClean="0"/>
              <a:t>Why</a:t>
            </a:r>
            <a:r>
              <a:rPr lang="es-ES" dirty="0" smtClean="0"/>
              <a:t> do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need</a:t>
            </a:r>
            <a:r>
              <a:rPr lang="es-ES" dirty="0" smtClean="0"/>
              <a:t> CTA?</a:t>
            </a:r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>
          <a:xfrm>
            <a:off x="401638" y="5712821"/>
            <a:ext cx="8340725" cy="939800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need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continue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expansion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VHE gamma-</a:t>
            </a:r>
            <a:r>
              <a:rPr lang="es-ES" dirty="0" err="1" smtClean="0"/>
              <a:t>ray</a:t>
            </a:r>
            <a:r>
              <a:rPr lang="es-ES" dirty="0" smtClean="0"/>
              <a:t> </a:t>
            </a:r>
            <a:r>
              <a:rPr lang="es-ES" dirty="0" err="1" smtClean="0"/>
              <a:t>astronomy</a:t>
            </a:r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865110"/>
            <a:ext cx="7416800" cy="47498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is a good messenger?</a:t>
            </a:r>
            <a:endParaRPr lang="en-US" dirty="0" smtClean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n-US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835091"/>
            <a:ext cx="9042400" cy="55626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do we need?</a:t>
            </a:r>
          </a:p>
        </p:txBody>
      </p:sp>
      <p:sp>
        <p:nvSpPr>
          <p:cNvPr id="69636" name="CuadroTexto 6"/>
          <p:cNvSpPr txBox="1">
            <a:spLocks noChangeArrowheads="1"/>
          </p:cNvSpPr>
          <p:nvPr/>
        </p:nvSpPr>
        <p:spPr bwMode="auto">
          <a:xfrm>
            <a:off x="6788150" y="6172255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r>
              <a:rPr lang="en-US" sz="1800" dirty="0"/>
              <a:t>G. Hermann, 2008</a:t>
            </a:r>
          </a:p>
        </p:txBody>
      </p:sp>
      <p:sp>
        <p:nvSpPr>
          <p:cNvPr id="8" name="Marcador de contenido 11"/>
          <p:cNvSpPr txBox="1">
            <a:spLocks/>
          </p:cNvSpPr>
          <p:nvPr/>
        </p:nvSpPr>
        <p:spPr bwMode="auto">
          <a:xfrm>
            <a:off x="401638" y="842963"/>
            <a:ext cx="8340725" cy="44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35717" tIns="35717" rIns="35717" bIns="35717"/>
          <a:lstStyle>
            <a:lvl1pPr marL="187517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4327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855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3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911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 smtClean="0"/>
              <a:t>Factor 10 improvement in sensitivity in the “Core” energy range (200 GeV – 1TeV) 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Order of ~1000 sources are expected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Precision studies of individual objects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Improved energy and angular resolution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Example: Simulated galactic scan with uniform exposure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6" r="1279"/>
          <a:stretch/>
        </p:blipFill>
        <p:spPr>
          <a:xfrm>
            <a:off x="138113" y="3564766"/>
            <a:ext cx="8892522" cy="2697289"/>
          </a:xfr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angular resolution we need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idx="1"/>
          </p:nvPr>
        </p:nvSpPr>
        <p:spPr>
          <a:xfrm>
            <a:off x="401638" y="4917568"/>
            <a:ext cx="8340725" cy="1332419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smtClean="0"/>
              <a:t>Sub-structures in SNR shocks will become visible</a:t>
            </a:r>
          </a:p>
          <a:p>
            <a:pPr marL="187517" indent="-187517" eaLnBrk="1" hangingPunct="1">
              <a:defRPr/>
            </a:pPr>
            <a:r>
              <a:rPr lang="en-US" smtClean="0"/>
              <a:t>Source morphology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885366"/>
            <a:ext cx="8191500" cy="37719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energy range we need</a:t>
            </a:r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4" t="8636" r="3692" b="4173"/>
          <a:stretch/>
        </p:blipFill>
        <p:spPr>
          <a:xfrm>
            <a:off x="75985" y="3473779"/>
            <a:ext cx="4308853" cy="291422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586" t="8684" r="7532" b="3474"/>
          <a:stretch/>
        </p:blipFill>
        <p:spPr>
          <a:xfrm>
            <a:off x="4787067" y="3472768"/>
            <a:ext cx="4092344" cy="291523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5985" y="3172761"/>
            <a:ext cx="42226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/>
              <a:t>HESS, Fermi, RXTE,ATOM (2009)</a:t>
            </a:r>
            <a:endParaRPr lang="en-US" sz="1600" dirty="0"/>
          </a:p>
        </p:txBody>
      </p:sp>
      <p:sp>
        <p:nvSpPr>
          <p:cNvPr id="10" name="Rectángulo 9"/>
          <p:cNvSpPr/>
          <p:nvPr/>
        </p:nvSpPr>
        <p:spPr>
          <a:xfrm>
            <a:off x="4787067" y="3172761"/>
            <a:ext cx="4356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err="1"/>
              <a:t>Morlino</a:t>
            </a:r>
            <a:r>
              <a:rPr lang="en-US" sz="1600" dirty="0"/>
              <a:t>, </a:t>
            </a:r>
            <a:r>
              <a:rPr lang="en-US" sz="1600" dirty="0" err="1"/>
              <a:t>Balsi</a:t>
            </a:r>
            <a:r>
              <a:rPr lang="en-US" sz="1600" dirty="0"/>
              <a:t>, Amato (2009)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1638" y="842819"/>
            <a:ext cx="8199726" cy="571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spcBef>
                <a:spcPts val="1050"/>
              </a:spcBef>
            </a:pPr>
            <a:r>
              <a:rPr lang="en-US" sz="2000" dirty="0"/>
              <a:t>Dynamic </a:t>
            </a:r>
            <a:r>
              <a:rPr lang="en-US" sz="2000" dirty="0" smtClean="0"/>
              <a:t>range ~</a:t>
            </a:r>
            <a:r>
              <a:rPr lang="en-US" sz="2000" i="1" dirty="0" smtClean="0"/>
              <a:t>10s </a:t>
            </a:r>
            <a:r>
              <a:rPr lang="en-US" sz="2000" i="1" dirty="0"/>
              <a:t>GeV into 100 TeV range </a:t>
            </a:r>
            <a:r>
              <a:rPr lang="en-US" sz="2000" dirty="0" smtClean="0"/>
              <a:t>(</a:t>
            </a:r>
            <a:r>
              <a:rPr lang="en-US" sz="2000" dirty="0"/>
              <a:t>together with Fermi a </a:t>
            </a:r>
            <a:r>
              <a:rPr lang="en-US" sz="2000" dirty="0" smtClean="0"/>
              <a:t>factor ~</a:t>
            </a:r>
            <a:r>
              <a:rPr lang="en-US" sz="2000" dirty="0"/>
              <a:t>10</a:t>
            </a:r>
            <a:r>
              <a:rPr lang="en-US" sz="2000" baseline="30000" dirty="0"/>
              <a:t>7</a:t>
            </a:r>
            <a:r>
              <a:rPr lang="en-US" sz="2000" dirty="0"/>
              <a:t> </a:t>
            </a:r>
            <a:r>
              <a:rPr lang="en-US" sz="2000" dirty="0" smtClean="0"/>
              <a:t>energy </a:t>
            </a:r>
            <a:r>
              <a:rPr lang="en-US" sz="2000" dirty="0"/>
              <a:t>coverage)</a:t>
            </a:r>
          </a:p>
          <a:p>
            <a:pPr lvl="1">
              <a:spcBef>
                <a:spcPts val="1050"/>
              </a:spcBef>
            </a:pPr>
            <a:r>
              <a:rPr lang="en-US" sz="2000" dirty="0" smtClean="0"/>
              <a:t>Crucial </a:t>
            </a:r>
            <a:r>
              <a:rPr lang="en-US" sz="2000" dirty="0"/>
              <a:t>for understanding physical processes in </a:t>
            </a:r>
            <a:r>
              <a:rPr lang="en-US" sz="2000" dirty="0" smtClean="0"/>
              <a:t>sources</a:t>
            </a:r>
          </a:p>
          <a:p>
            <a:pPr lvl="1">
              <a:spcBef>
                <a:spcPts val="1050"/>
              </a:spcBef>
            </a:pPr>
            <a:r>
              <a:rPr lang="en-US" sz="2000" dirty="0" smtClean="0"/>
              <a:t>Electron </a:t>
            </a:r>
            <a:r>
              <a:rPr lang="en-US" sz="2000" dirty="0" err="1"/>
              <a:t>vs</a:t>
            </a:r>
            <a:r>
              <a:rPr lang="en-US" sz="2000" dirty="0"/>
              <a:t> hadron </a:t>
            </a:r>
            <a:r>
              <a:rPr lang="en-US" sz="2000" dirty="0" smtClean="0"/>
              <a:t>scenarios</a:t>
            </a:r>
          </a:p>
          <a:p>
            <a:pPr lvl="1">
              <a:spcBef>
                <a:spcPts val="1050"/>
              </a:spcBef>
            </a:pPr>
            <a:r>
              <a:rPr lang="en-US" sz="2000" dirty="0" smtClean="0"/>
              <a:t>Cutoffs </a:t>
            </a:r>
            <a:r>
              <a:rPr lang="en-US" sz="2000" dirty="0"/>
              <a:t>in energy spectra at low and high energies</a:t>
            </a:r>
            <a:endParaRPr lang="en-US" sz="2000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77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CTA observatory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638" y="1044357"/>
            <a:ext cx="8340725" cy="5153576"/>
          </a:xfrm>
        </p:spPr>
        <p:txBody>
          <a:bodyPr/>
          <a:lstStyle/>
          <a:p>
            <a:pPr marL="187517" indent="-187517" eaLnBrk="1" hangingPunct="1">
              <a:defRPr/>
            </a:pPr>
            <a:r>
              <a:rPr lang="en-US" dirty="0" smtClean="0"/>
              <a:t>One observatory operating 2 sites by one consortium</a:t>
            </a:r>
          </a:p>
          <a:p>
            <a:pPr marL="463742" lvl="1" indent="-187517" eaLnBrk="1" hangingPunct="1">
              <a:defRPr/>
            </a:pPr>
            <a:r>
              <a:rPr lang="en-US" dirty="0" smtClean="0"/>
              <a:t>Full sky coverage in VHE gamma-rays</a:t>
            </a:r>
          </a:p>
          <a:p>
            <a:pPr marL="187517" indent="-187517" eaLnBrk="1" hangingPunct="1">
              <a:defRPr/>
            </a:pPr>
            <a:r>
              <a:rPr lang="en-US" dirty="0" smtClean="0"/>
              <a:t>Southern Array (2/3 of total cost):</a:t>
            </a:r>
          </a:p>
          <a:p>
            <a:pPr marL="463742" lvl="1" indent="-187517" eaLnBrk="1" hangingPunct="1">
              <a:defRPr/>
            </a:pPr>
            <a:r>
              <a:rPr lang="en-US" dirty="0" smtClean="0"/>
              <a:t>Full energy and sensitivity coverage (~10s of GeV to ~100 </a:t>
            </a:r>
            <a:r>
              <a:rPr lang="en-US" dirty="0" smtClean="0"/>
              <a:t>TeV)</a:t>
            </a:r>
            <a:endParaRPr lang="en-US" dirty="0" smtClean="0"/>
          </a:p>
          <a:p>
            <a:pPr marL="463742" lvl="1" indent="-187517" eaLnBrk="1" hangingPunct="1">
              <a:defRPr/>
            </a:pPr>
            <a:r>
              <a:rPr lang="en-US" dirty="0" smtClean="0"/>
              <a:t>Angular resolution from 0.02° to 0.2°</a:t>
            </a:r>
          </a:p>
          <a:p>
            <a:pPr marL="463742" lvl="1" indent="-187517" eaLnBrk="1" hangingPunct="1">
              <a:defRPr/>
            </a:pPr>
            <a:r>
              <a:rPr lang="en-US" dirty="0" smtClean="0"/>
              <a:t>Large </a:t>
            </a:r>
            <a:r>
              <a:rPr lang="en-US" dirty="0" err="1" smtClean="0"/>
              <a:t>FoV</a:t>
            </a:r>
            <a:r>
              <a:rPr lang="en-US" dirty="0" smtClean="0"/>
              <a:t> for Galactic and Extragalactic sources</a:t>
            </a:r>
          </a:p>
          <a:p>
            <a:pPr marL="187517" indent="-187517" eaLnBrk="1" hangingPunct="1">
              <a:defRPr/>
            </a:pPr>
            <a:r>
              <a:rPr lang="en-US" dirty="0" smtClean="0"/>
              <a:t>Northern Array (1/3 of total cost):</a:t>
            </a:r>
          </a:p>
          <a:p>
            <a:pPr marL="463742" lvl="1" indent="-187517" eaLnBrk="1" hangingPunct="1">
              <a:defRPr/>
            </a:pPr>
            <a:r>
              <a:rPr lang="en-US" dirty="0" smtClean="0"/>
              <a:t>Low energy range (~10s GeV to </a:t>
            </a:r>
            <a:r>
              <a:rPr lang="en-US" dirty="0" err="1" smtClean="0"/>
              <a:t>TeVs</a:t>
            </a:r>
            <a:r>
              <a:rPr lang="en-US" dirty="0" smtClean="0"/>
              <a:t>)</a:t>
            </a:r>
          </a:p>
          <a:p>
            <a:pPr marL="463742" lvl="1" indent="-187517" eaLnBrk="1" hangingPunct="1">
              <a:defRPr/>
            </a:pPr>
            <a:r>
              <a:rPr lang="en-US" dirty="0" smtClean="0"/>
              <a:t>Small </a:t>
            </a:r>
            <a:r>
              <a:rPr lang="en-US" dirty="0" err="1" smtClean="0"/>
              <a:t>FoV</a:t>
            </a:r>
            <a:r>
              <a:rPr lang="en-US" dirty="0" smtClean="0"/>
              <a:t>, devoted mainly to extragalactic sources</a:t>
            </a:r>
          </a:p>
          <a:p>
            <a:pPr marL="463742" lvl="1" indent="-187517" eaLnBrk="1" hangingPunct="1">
              <a:defRPr/>
            </a:pPr>
            <a:endParaRPr lang="en-US" dirty="0" smtClean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Where to build CTA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n-US" smtClean="0"/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74763"/>
            <a:ext cx="894715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Oval 4"/>
          <p:cNvSpPr>
            <a:spLocks/>
          </p:cNvSpPr>
          <p:nvPr/>
        </p:nvSpPr>
        <p:spPr bwMode="auto">
          <a:xfrm>
            <a:off x="714375" y="2232025"/>
            <a:ext cx="5653088" cy="581025"/>
          </a:xfrm>
          <a:prstGeom prst="ellipse">
            <a:avLst/>
          </a:prstGeom>
          <a:solidFill>
            <a:srgbClr val="66CCFF">
              <a:alpha val="63921"/>
            </a:srgbClr>
          </a:solidFill>
          <a:ln w="25400">
            <a:solidFill>
              <a:srgbClr val="0080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63494" name="Oval 5"/>
          <p:cNvSpPr>
            <a:spLocks/>
          </p:cNvSpPr>
          <p:nvPr/>
        </p:nvSpPr>
        <p:spPr bwMode="auto">
          <a:xfrm>
            <a:off x="1106488" y="4054475"/>
            <a:ext cx="5653087" cy="579438"/>
          </a:xfrm>
          <a:prstGeom prst="ellipse">
            <a:avLst/>
          </a:prstGeom>
          <a:solidFill>
            <a:srgbClr val="66CCFF">
              <a:alpha val="63921"/>
            </a:srgbClr>
          </a:solidFill>
          <a:ln w="25400">
            <a:solidFill>
              <a:srgbClr val="0080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How to build CTA?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n-US" smtClean="0"/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795338"/>
            <a:ext cx="781367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build CTA?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638" y="895314"/>
            <a:ext cx="8340725" cy="5354674"/>
          </a:xfrm>
        </p:spPr>
        <p:txBody>
          <a:bodyPr/>
          <a:lstStyle/>
          <a:p>
            <a:r>
              <a:rPr lang="en-US" dirty="0" smtClean="0"/>
              <a:t>Needed: </a:t>
            </a:r>
          </a:p>
          <a:p>
            <a:pPr lvl="1"/>
            <a:r>
              <a:rPr lang="en-US" dirty="0" smtClean="0"/>
              <a:t>50</a:t>
            </a:r>
            <a:r>
              <a:rPr lang="en-US" dirty="0"/>
              <a:t>-</a:t>
            </a:r>
            <a:r>
              <a:rPr lang="en-US" dirty="0" smtClean="0"/>
              <a:t>100 telescopes </a:t>
            </a:r>
            <a:r>
              <a:rPr lang="en-US" dirty="0"/>
              <a:t>core </a:t>
            </a:r>
            <a:r>
              <a:rPr lang="en-US" dirty="0" smtClean="0"/>
              <a:t>array</a:t>
            </a:r>
          </a:p>
          <a:p>
            <a:pPr lvl="1"/>
            <a:r>
              <a:rPr lang="en-US" dirty="0" smtClean="0"/>
              <a:t>~10000 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mirror area </a:t>
            </a:r>
            <a:endParaRPr lang="en-US" dirty="0" smtClean="0"/>
          </a:p>
          <a:p>
            <a:pPr lvl="1"/>
            <a:r>
              <a:rPr lang="en-US" dirty="0" smtClean="0"/>
              <a:t>~70 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photo sensitive area </a:t>
            </a:r>
          </a:p>
          <a:p>
            <a:pPr lvl="1"/>
            <a:r>
              <a:rPr lang="en-US" dirty="0" smtClean="0"/>
              <a:t>~10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/>
              <a:t>electronics channels</a:t>
            </a:r>
          </a:p>
          <a:p>
            <a:r>
              <a:rPr lang="en-US" dirty="0" smtClean="0"/>
              <a:t>Factor </a:t>
            </a:r>
            <a:r>
              <a:rPr lang="en-US" dirty="0"/>
              <a:t>of 10 in sensitivity with only factor of 10 in </a:t>
            </a:r>
            <a:r>
              <a:rPr lang="en-US" dirty="0" smtClean="0"/>
              <a:t>cost</a:t>
            </a:r>
            <a:endParaRPr lang="en-US" dirty="0"/>
          </a:p>
          <a:p>
            <a:r>
              <a:rPr lang="en-US" dirty="0"/>
              <a:t>Find an optimized array layout that has the required performance</a:t>
            </a:r>
          </a:p>
          <a:p>
            <a:r>
              <a:rPr lang="en-US" dirty="0"/>
              <a:t>Optimize design for effective production / commissioning, and for stability and high </a:t>
            </a:r>
            <a:r>
              <a:rPr lang="en-US" dirty="0" smtClean="0"/>
              <a:t>reliability</a:t>
            </a:r>
          </a:p>
          <a:p>
            <a:r>
              <a:rPr lang="en-US" dirty="0" smtClean="0"/>
              <a:t>Studied in the design study phase (2008-2010)</a:t>
            </a:r>
            <a:endParaRPr lang="en-US" dirty="0"/>
          </a:p>
        </p:txBody>
      </p:sp>
      <p:grpSp>
        <p:nvGrpSpPr>
          <p:cNvPr id="7" name="Agrupar 6"/>
          <p:cNvGrpSpPr/>
          <p:nvPr/>
        </p:nvGrpSpPr>
        <p:grpSpPr>
          <a:xfrm>
            <a:off x="3330575" y="952500"/>
            <a:ext cx="3886200" cy="5421313"/>
            <a:chOff x="3330575" y="952500"/>
            <a:chExt cx="3886200" cy="542131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75" y="952500"/>
              <a:ext cx="3886200" cy="542131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prstDash val="solid"/>
              <a:miter lim="800000"/>
              <a:headEnd/>
              <a:tailEnd/>
            </a:ln>
            <a:effectLst>
              <a:outerShdw blurRad="241300" dist="76199" dir="2700000" algn="ctr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4"/>
            <p:cNvSpPr>
              <a:spLocks/>
            </p:cNvSpPr>
            <p:nvPr/>
          </p:nvSpPr>
          <p:spPr bwMode="auto">
            <a:xfrm>
              <a:off x="3366935" y="5122338"/>
              <a:ext cx="248285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8" tIns="26788" rIns="26788" bIns="26788"/>
            <a:lstStyle/>
            <a:p>
              <a:pPr algn="l"/>
              <a:r>
                <a:rPr lang="en-US" sz="2000" dirty="0">
                  <a:solidFill>
                    <a:srgbClr val="0000FF"/>
                  </a:solidFill>
                  <a:latin typeface="Arial Bold" charset="0"/>
                  <a:ea typeface="ＭＳ Ｐゴシック" charset="0"/>
                  <a:sym typeface="Arial Bold" charset="0"/>
                </a:rPr>
                <a:t>On </a:t>
              </a:r>
              <a:r>
                <a:rPr lang="en-US" sz="2000" dirty="0" err="1">
                  <a:solidFill>
                    <a:srgbClr val="0000FF"/>
                  </a:solidFill>
                  <a:latin typeface="Arial Bold" charset="0"/>
                  <a:ea typeface="ＭＳ Ｐゴシック" charset="0"/>
                  <a:sym typeface="Arial Bold" charset="0"/>
                </a:rPr>
                <a:t>astro-ph</a:t>
              </a:r>
              <a:r>
                <a:rPr lang="en-US" sz="2000" dirty="0">
                  <a:solidFill>
                    <a:srgbClr val="0000FF"/>
                  </a:solidFill>
                  <a:latin typeface="Arial Bold" charset="0"/>
                  <a:ea typeface="ＭＳ Ｐゴシック" charset="0"/>
                  <a:sym typeface="Arial Bold" charset="0"/>
                </a:rPr>
                <a:t>:</a:t>
              </a:r>
              <a:endPara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/>
              <a:r>
                <a:rPr lang="en-US" sz="2000" dirty="0">
                  <a:solidFill>
                    <a:srgbClr val="0000FF"/>
                  </a:solidFill>
                  <a:latin typeface="Arial Bold" charset="0"/>
                  <a:ea typeface="ＭＳ Ｐゴシック" charset="0"/>
                  <a:sym typeface="Arial Bold" charset="0"/>
                </a:rPr>
                <a:t>arXiv:1008.3703</a:t>
              </a:r>
            </a:p>
          </p:txBody>
        </p:sp>
      </p:grpSp>
      <p:sp>
        <p:nvSpPr>
          <p:cNvPr id="8" name="Marcador de número de diapositiva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8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structure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Designs for the different telescope types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rcRect t="3567" b="3427"/>
          <a:stretch>
            <a:fillRect/>
          </a:stretch>
        </p:blipFill>
        <p:spPr>
          <a:xfrm>
            <a:off x="2685814" y="1765035"/>
            <a:ext cx="5764926" cy="437958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878" y="1712980"/>
            <a:ext cx="3672489" cy="4532155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011969" y="1712980"/>
            <a:ext cx="8132031" cy="4160875"/>
            <a:chOff x="1011969" y="1712980"/>
            <a:chExt cx="8132031" cy="4160875"/>
          </a:xfrm>
        </p:grpSpPr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969" y="1712980"/>
              <a:ext cx="4455839" cy="4160875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2483" y="2107114"/>
              <a:ext cx="3171517" cy="287715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40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Photosensors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23" b="-2392"/>
          <a:stretch/>
        </p:blipFill>
        <p:spPr>
          <a:xfrm>
            <a:off x="0" y="1218043"/>
            <a:ext cx="3305069" cy="4563148"/>
          </a:xfrm>
        </p:spPr>
      </p:pic>
      <p:sp>
        <p:nvSpPr>
          <p:cNvPr id="6" name="Rectángulo 5"/>
          <p:cNvSpPr/>
          <p:nvPr/>
        </p:nvSpPr>
        <p:spPr>
          <a:xfrm>
            <a:off x="3305068" y="1305341"/>
            <a:ext cx="5543543" cy="414982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marL="187325" indent="-187325" algn="l" eaLnBrk="0" hangingPunct="0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Baseline design using PMTs</a:t>
            </a:r>
          </a:p>
          <a:p>
            <a:pPr marL="187325" indent="-187325" algn="l" eaLnBrk="0" hangingPunct="0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endParaRPr lang="en-US" sz="2100" dirty="0">
              <a:solidFill>
                <a:srgbClr val="252525"/>
              </a:solidFill>
              <a:latin typeface="+mn-lt"/>
              <a:ea typeface="+mn-ea"/>
              <a:cs typeface="+mn-cs"/>
              <a:sym typeface="Gill Sans Light" charset="0"/>
            </a:endParaRPr>
          </a:p>
          <a:p>
            <a:pPr marL="187325" indent="-187325" algn="l" eaLnBrk="0" hangingPunct="0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endParaRPr lang="en-US" sz="2100" dirty="0" smtClean="0">
              <a:solidFill>
                <a:srgbClr val="252525"/>
              </a:solidFill>
              <a:latin typeface="+mn-lt"/>
              <a:ea typeface="+mn-ea"/>
              <a:cs typeface="+mn-cs"/>
              <a:sym typeface="Gill Sans Light" charset="0"/>
            </a:endParaRPr>
          </a:p>
          <a:p>
            <a:pPr marL="187325" indent="-187325" algn="l" eaLnBrk="0" hangingPunct="0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Cooperation </a:t>
            </a:r>
            <a:r>
              <a:rPr lang="en-US" sz="2100" dirty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with manufacturers to improve/adapt performance to CTA specific </a:t>
            </a:r>
            <a:r>
              <a:rPr lang="en-US" sz="21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requirements: e.g</a:t>
            </a:r>
            <a:r>
              <a:rPr lang="en-US" sz="2100" dirty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. low </a:t>
            </a:r>
            <a:r>
              <a:rPr lang="en-US" sz="2100" dirty="0" err="1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afterpulsing</a:t>
            </a:r>
            <a:r>
              <a:rPr lang="en-US" sz="2100" dirty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, hi </a:t>
            </a:r>
            <a:r>
              <a:rPr lang="en-US" sz="21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QE</a:t>
            </a:r>
          </a:p>
          <a:p>
            <a:pPr marL="187325" indent="-187325" algn="l" eaLnBrk="0" hangingPunct="0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Price as low as possible (1.0-2.0 x 10</a:t>
            </a:r>
            <a:r>
              <a:rPr lang="en-US" sz="2100" baseline="300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5</a:t>
            </a:r>
            <a:r>
              <a:rPr lang="en-US" sz="21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 PMTs)</a:t>
            </a:r>
          </a:p>
          <a:p>
            <a:pPr marL="187325" indent="-187325" algn="l" eaLnBrk="0" hangingPunct="0">
              <a:spcBef>
                <a:spcPts val="2250"/>
              </a:spcBef>
              <a:buClr>
                <a:srgbClr val="252525"/>
              </a:buClr>
              <a:buSzPct val="100000"/>
              <a:buFont typeface="Gill Sans Light" charset="0"/>
              <a:buChar char="•"/>
            </a:pPr>
            <a:r>
              <a:rPr lang="en-US" sz="2100" dirty="0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Investigate developments on </a:t>
            </a:r>
            <a:r>
              <a:rPr lang="en-US" sz="2100" dirty="0" err="1" smtClean="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rPr>
              <a:t>SiPMTs</a:t>
            </a:r>
            <a:endParaRPr lang="en-US" sz="2100" dirty="0">
              <a:solidFill>
                <a:srgbClr val="252525"/>
              </a:solidFill>
              <a:latin typeface="+mn-lt"/>
              <a:ea typeface="+mn-ea"/>
              <a:cs typeface="+mn-cs"/>
              <a:sym typeface="Gill Sans Light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69" y="1750648"/>
            <a:ext cx="2374900" cy="1295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677" y="4936300"/>
            <a:ext cx="1600200" cy="12954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6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Trigger+Readout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638" y="832846"/>
            <a:ext cx="8340725" cy="5313032"/>
          </a:xfrm>
        </p:spPr>
        <p:txBody>
          <a:bodyPr/>
          <a:lstStyle/>
          <a:p>
            <a:r>
              <a:rPr lang="en-US" b="1" dirty="0" smtClean="0"/>
              <a:t>Camera Trigger</a:t>
            </a:r>
          </a:p>
          <a:p>
            <a:pPr lvl="1"/>
            <a:r>
              <a:rPr lang="en-US" dirty="0" smtClean="0"/>
              <a:t>2 possibilities are discussed Digital trigger and Analog trigger (CIEMAT working on the analog trigger decision distribution)</a:t>
            </a:r>
          </a:p>
          <a:p>
            <a:r>
              <a:rPr lang="en-US" b="1" dirty="0" smtClean="0"/>
              <a:t>Camera Readout. Many options available</a:t>
            </a:r>
          </a:p>
          <a:p>
            <a:pPr lvl="1"/>
            <a:r>
              <a:rPr lang="en-US" dirty="0" smtClean="0"/>
              <a:t>DRAGON: Based in the DRS4 chip</a:t>
            </a:r>
          </a:p>
          <a:p>
            <a:pPr lvl="1"/>
            <a:r>
              <a:rPr lang="en-US" dirty="0" smtClean="0"/>
              <a:t>NECTAR: another ring sampler chip</a:t>
            </a:r>
          </a:p>
          <a:p>
            <a:pPr lvl="1"/>
            <a:r>
              <a:rPr lang="en-US" dirty="0" smtClean="0"/>
              <a:t>FLASHCAM: part of the </a:t>
            </a:r>
            <a:r>
              <a:rPr lang="en-US" dirty="0"/>
              <a:t>f</a:t>
            </a:r>
            <a:r>
              <a:rPr lang="en-US" dirty="0" smtClean="0"/>
              <a:t>ully digital camera</a:t>
            </a:r>
          </a:p>
          <a:p>
            <a:pPr lvl="1"/>
            <a:r>
              <a:rPr lang="en-US" dirty="0" smtClean="0"/>
              <a:t>TARGET: USA development for AGIS</a:t>
            </a:r>
          </a:p>
          <a:p>
            <a:pPr lvl="1"/>
            <a:r>
              <a:rPr lang="en-US" dirty="0" smtClean="0"/>
              <a:t>DRS4 Japan</a:t>
            </a:r>
          </a:p>
          <a:p>
            <a:r>
              <a:rPr lang="en-US" dirty="0"/>
              <a:t>Evaluation boards built or in preparation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51" y="2452107"/>
            <a:ext cx="3199639" cy="10091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452" y="3570248"/>
            <a:ext cx="1382548" cy="1260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32934">
            <a:off x="5439457" y="4480964"/>
            <a:ext cx="3989944" cy="10176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634" y="5252805"/>
            <a:ext cx="1926761" cy="1265470"/>
          </a:xfrm>
          <a:prstGeom prst="rect">
            <a:avLst/>
          </a:prstGeom>
        </p:spPr>
      </p:pic>
      <p:sp>
        <p:nvSpPr>
          <p:cNvPr id="9" name="Marcador de número de diapositiva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29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677" b="2518"/>
          <a:stretch/>
        </p:blipFill>
        <p:spPr>
          <a:xfrm>
            <a:off x="75652" y="835092"/>
            <a:ext cx="9030248" cy="5562600"/>
          </a:xfrm>
          <a:prstGeom prst="rect">
            <a:avLst/>
          </a:prstGeom>
        </p:spPr>
      </p:pic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is a good messenger?</a:t>
            </a:r>
            <a:endParaRPr lang="en-US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52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layout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96" b="172"/>
          <a:stretch/>
        </p:blipFill>
        <p:spPr>
          <a:xfrm>
            <a:off x="4024363" y="999429"/>
            <a:ext cx="5119637" cy="4809709"/>
          </a:xfrm>
        </p:spPr>
      </p:pic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138113" y="1020251"/>
            <a:ext cx="4057170" cy="50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dirty="0" smtClean="0"/>
              <a:t>Full MC simulations of possible array layouts with the same construction cost</a:t>
            </a:r>
          </a:p>
          <a:p>
            <a:r>
              <a:rPr lang="en-US" dirty="0" smtClean="0"/>
              <a:t>Simulated a super-array of 275 telescopes</a:t>
            </a:r>
          </a:p>
          <a:p>
            <a:r>
              <a:rPr lang="en-US" dirty="0" smtClean="0"/>
              <a:t>Candidate arrays selected as a subsample of the super-array</a:t>
            </a:r>
          </a:p>
          <a:p>
            <a:r>
              <a:rPr lang="en-US" dirty="0" smtClean="0"/>
              <a:t>Study array performance and Physics performance</a:t>
            </a:r>
          </a:p>
          <a:p>
            <a:r>
              <a:rPr lang="en-US" dirty="0" smtClean="0"/>
              <a:t>Reduce the parameter space, optimize the array layout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65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Layout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" r="-160"/>
          <a:stretch/>
        </p:blipFill>
        <p:spPr>
          <a:xfrm>
            <a:off x="401638" y="2342409"/>
            <a:ext cx="8219263" cy="3851932"/>
          </a:xfrm>
        </p:spPr>
      </p:pic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401638" y="780798"/>
            <a:ext cx="8340725" cy="236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dirty="0" smtClean="0"/>
              <a:t>We have studied different array layouts with different types and numbers of telescopes with the same construction cost</a:t>
            </a:r>
          </a:p>
          <a:p>
            <a:r>
              <a:rPr lang="en-US" dirty="0" smtClean="0"/>
              <a:t>3 examples: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61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54" y="1572009"/>
            <a:ext cx="6901081" cy="46481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Layout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638" y="780797"/>
            <a:ext cx="8340725" cy="1051473"/>
          </a:xfrm>
        </p:spPr>
        <p:txBody>
          <a:bodyPr/>
          <a:lstStyle/>
          <a:p>
            <a:r>
              <a:rPr lang="en-US" dirty="0" smtClean="0"/>
              <a:t>The objectives can be reached! We can find cost-effective arrays with the required sensitivity and energy coverage:</a:t>
            </a:r>
            <a:endParaRPr lang="en-US" dirty="0"/>
          </a:p>
        </p:txBody>
      </p:sp>
      <p:grpSp>
        <p:nvGrpSpPr>
          <p:cNvPr id="8" name="Agrupar 7"/>
          <p:cNvGrpSpPr/>
          <p:nvPr/>
        </p:nvGrpSpPr>
        <p:grpSpPr>
          <a:xfrm>
            <a:off x="931785" y="1572009"/>
            <a:ext cx="6867814" cy="4648179"/>
            <a:chOff x="931785" y="1572009"/>
            <a:chExt cx="6867814" cy="4648179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785" y="1572009"/>
              <a:ext cx="6867814" cy="4648179"/>
            </a:xfrm>
            <a:prstGeom prst="rect">
              <a:avLst/>
            </a:prstGeom>
          </p:spPr>
        </p:pic>
        <p:sp>
          <p:nvSpPr>
            <p:cNvPr id="7" name="Marcador de contenido 2"/>
            <p:cNvSpPr txBox="1">
              <a:spLocks/>
            </p:cNvSpPr>
            <p:nvPr/>
          </p:nvSpPr>
          <p:spPr bwMode="auto">
            <a:xfrm>
              <a:off x="2311051" y="2157891"/>
              <a:ext cx="5080144" cy="642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35717" tIns="35717" rIns="35717" bIns="35717" numCol="1" anchor="t" anchorCtr="0" compatLnSpc="1">
              <a:prstTxWarp prst="textNoShape">
                <a:avLst/>
              </a:prstTxWarp>
            </a:bodyPr>
            <a:lstStyle>
              <a:lvl1pPr marL="187325" indent="-187325" algn="l" rtl="0" eaLnBrk="0" fontAlgn="base" hangingPunct="0">
                <a:spcBef>
                  <a:spcPts val="2250"/>
                </a:spcBef>
                <a:spcAft>
                  <a:spcPct val="0"/>
                </a:spcAft>
                <a:buClr>
                  <a:srgbClr val="252525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1pPr>
              <a:lvl2pPr marL="463550" indent="-187325" algn="l" rtl="0" eaLnBrk="0" fontAlgn="base" hangingPunct="0">
                <a:spcBef>
                  <a:spcPts val="2250"/>
                </a:spcBef>
                <a:spcAft>
                  <a:spcPct val="0"/>
                </a:spcAft>
                <a:buClr>
                  <a:srgbClr val="28638F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2pPr>
              <a:lvl3pPr marL="776288" indent="-187325" algn="l" rtl="0" eaLnBrk="0" fontAlgn="base" hangingPunct="0">
                <a:spcBef>
                  <a:spcPts val="2250"/>
                </a:spcBef>
                <a:spcAft>
                  <a:spcPct val="0"/>
                </a:spcAft>
                <a:buClr>
                  <a:srgbClr val="3EA93C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3pPr>
              <a:lvl4pPr marL="1089025" indent="-187325" algn="l" rtl="0" eaLnBrk="0" fontAlgn="base" hangingPunct="0">
                <a:spcBef>
                  <a:spcPts val="2250"/>
                </a:spcBef>
                <a:spcAft>
                  <a:spcPct val="0"/>
                </a:spcAft>
                <a:buClr>
                  <a:srgbClr val="343434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4pPr>
              <a:lvl5pPr marL="1401763" indent="-187325" algn="l" rtl="0" eaLnBrk="0" fontAlgn="base" hangingPunct="0">
                <a:spcBef>
                  <a:spcPts val="2250"/>
                </a:spcBef>
                <a:spcAft>
                  <a:spcPct val="0"/>
                </a:spcAft>
                <a:buClr>
                  <a:srgbClr val="343434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5pPr>
              <a:lvl6pPr marL="1723368" indent="-187517" algn="l" rtl="0" fontAlgn="base">
                <a:spcBef>
                  <a:spcPts val="2250"/>
                </a:spcBef>
                <a:spcAft>
                  <a:spcPct val="0"/>
                </a:spcAft>
                <a:buClr>
                  <a:srgbClr val="343434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6pPr>
              <a:lvl7pPr marL="2044826" indent="-187517" algn="l" rtl="0" fontAlgn="base">
                <a:spcBef>
                  <a:spcPts val="2250"/>
                </a:spcBef>
                <a:spcAft>
                  <a:spcPct val="0"/>
                </a:spcAft>
                <a:buClr>
                  <a:srgbClr val="343434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7pPr>
              <a:lvl8pPr marL="2366283" indent="-187517" algn="l" rtl="0" fontAlgn="base">
                <a:spcBef>
                  <a:spcPts val="2250"/>
                </a:spcBef>
                <a:spcAft>
                  <a:spcPct val="0"/>
                </a:spcAft>
                <a:buClr>
                  <a:srgbClr val="343434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8pPr>
              <a:lvl9pPr marL="2687740" indent="-187517" algn="l" rtl="0" fontAlgn="base">
                <a:spcBef>
                  <a:spcPts val="2250"/>
                </a:spcBef>
                <a:spcAft>
                  <a:spcPct val="0"/>
                </a:spcAft>
                <a:buClr>
                  <a:srgbClr val="343434"/>
                </a:buClr>
                <a:buSzPct val="100000"/>
                <a:buFont typeface="Gill Sans Light" charset="0"/>
                <a:buChar char="•"/>
                <a:defRPr sz="2100">
                  <a:solidFill>
                    <a:srgbClr val="343434"/>
                  </a:solidFill>
                  <a:latin typeface="+mn-lt"/>
                  <a:ea typeface="+mn-ea"/>
                  <a:cs typeface="+mn-cs"/>
                  <a:sym typeface="Gill Sans Light" charset="0"/>
                </a:defRPr>
              </a:lvl9pPr>
            </a:lstStyle>
            <a:p>
              <a:r>
                <a:rPr lang="en-US" dirty="0" smtClean="0"/>
                <a:t>And also for the angular resolution!</a:t>
              </a:r>
              <a:endParaRPr lang="en-US" dirty="0"/>
            </a:p>
          </p:txBody>
        </p:sp>
      </p:grpSp>
      <p:sp>
        <p:nvSpPr>
          <p:cNvPr id="9" name="Marcador de número de diapositiva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6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etons_pacholka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3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4157663" y="1357313"/>
            <a:ext cx="585787" cy="585787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4794250" y="16891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Very deep field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rtlCol="0">
            <a:scene3d>
              <a:camera prst="orthographicFront"/>
              <a:lightRig rig="chilly" dir="t"/>
            </a:scene3d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CTA observation modes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933696-9C30-1D47-9461-0FFAEC31FEA0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30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tetons_pacholka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3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Oval 3"/>
          <p:cNvSpPr>
            <a:spLocks noChangeArrowheads="1"/>
          </p:cNvSpPr>
          <p:nvPr/>
        </p:nvSpPr>
        <p:spPr bwMode="auto">
          <a:xfrm>
            <a:off x="4157663" y="1357313"/>
            <a:ext cx="585787" cy="585787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4794250" y="1689100"/>
            <a:ext cx="2044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Deep field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~1/2 of telescopes</a:t>
            </a:r>
          </a:p>
        </p:txBody>
      </p:sp>
      <p:sp>
        <p:nvSpPr>
          <p:cNvPr id="62469" name="Oval 6"/>
          <p:cNvSpPr>
            <a:spLocks noChangeArrowheads="1"/>
          </p:cNvSpPr>
          <p:nvPr/>
        </p:nvSpPr>
        <p:spPr bwMode="auto">
          <a:xfrm>
            <a:off x="1301750" y="2530475"/>
            <a:ext cx="585788" cy="58578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2066925" y="2747963"/>
            <a:ext cx="2044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Deep field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~1/3 of telescopes</a:t>
            </a:r>
          </a:p>
        </p:txBody>
      </p:sp>
      <p:grpSp>
        <p:nvGrpSpPr>
          <p:cNvPr id="62471" name="Group 8"/>
          <p:cNvGrpSpPr>
            <a:grpSpLocks/>
          </p:cNvGrpSpPr>
          <p:nvPr/>
        </p:nvGrpSpPr>
        <p:grpSpPr bwMode="auto">
          <a:xfrm>
            <a:off x="2940050" y="1758950"/>
            <a:ext cx="1989138" cy="1073150"/>
            <a:chOff x="1118" y="182"/>
            <a:chExt cx="1253" cy="676"/>
          </a:xfrm>
        </p:grpSpPr>
        <p:sp>
          <p:nvSpPr>
            <p:cNvPr id="62485" name="Oval 9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6" name="Text Box 10"/>
            <p:cNvSpPr txBox="1">
              <a:spLocks noChangeArrowheads="1"/>
            </p:cNvSpPr>
            <p:nvPr/>
          </p:nvSpPr>
          <p:spPr bwMode="auto">
            <a:xfrm>
              <a:off x="1447" y="454"/>
              <a:ext cx="9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Monitoring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4 telescopes</a:t>
              </a:r>
            </a:p>
          </p:txBody>
        </p:sp>
      </p:grpSp>
      <p:grpSp>
        <p:nvGrpSpPr>
          <p:cNvPr id="62472" name="Group 11"/>
          <p:cNvGrpSpPr>
            <a:grpSpLocks/>
          </p:cNvGrpSpPr>
          <p:nvPr/>
        </p:nvGrpSpPr>
        <p:grpSpPr bwMode="auto">
          <a:xfrm>
            <a:off x="6962775" y="976313"/>
            <a:ext cx="2065338" cy="1073150"/>
            <a:chOff x="1118" y="182"/>
            <a:chExt cx="1301" cy="676"/>
          </a:xfrm>
        </p:grpSpPr>
        <p:sp>
          <p:nvSpPr>
            <p:cNvPr id="62483" name="Oval 12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4" name="Text Box 13"/>
            <p:cNvSpPr txBox="1">
              <a:spLocks noChangeArrowheads="1"/>
            </p:cNvSpPr>
            <p:nvPr/>
          </p:nvSpPr>
          <p:spPr bwMode="auto">
            <a:xfrm>
              <a:off x="1447" y="454"/>
              <a:ext cx="9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Monitoring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4 Telescopes</a:t>
              </a:r>
            </a:p>
          </p:txBody>
        </p:sp>
      </p:grpSp>
      <p:grpSp>
        <p:nvGrpSpPr>
          <p:cNvPr id="62473" name="Group 14"/>
          <p:cNvGrpSpPr>
            <a:grpSpLocks/>
          </p:cNvGrpSpPr>
          <p:nvPr/>
        </p:nvGrpSpPr>
        <p:grpSpPr bwMode="auto">
          <a:xfrm>
            <a:off x="6292850" y="2806700"/>
            <a:ext cx="1874838" cy="1073150"/>
            <a:chOff x="1118" y="182"/>
            <a:chExt cx="1181" cy="676"/>
          </a:xfrm>
        </p:grpSpPr>
        <p:sp>
          <p:nvSpPr>
            <p:cNvPr id="62481" name="Oval 15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2" name="Text Box 16"/>
            <p:cNvSpPr txBox="1">
              <a:spLocks noChangeArrowheads="1"/>
            </p:cNvSpPr>
            <p:nvPr/>
          </p:nvSpPr>
          <p:spPr bwMode="auto">
            <a:xfrm>
              <a:off x="1447" y="454"/>
              <a:ext cx="85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Monitoring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1 telescope</a:t>
              </a:r>
            </a:p>
          </p:txBody>
        </p:sp>
      </p:grpSp>
      <p:grpSp>
        <p:nvGrpSpPr>
          <p:cNvPr id="62474" name="Group 17"/>
          <p:cNvGrpSpPr>
            <a:grpSpLocks/>
          </p:cNvGrpSpPr>
          <p:nvPr/>
        </p:nvGrpSpPr>
        <p:grpSpPr bwMode="auto">
          <a:xfrm>
            <a:off x="1065213" y="1222375"/>
            <a:ext cx="1874837" cy="1073150"/>
            <a:chOff x="1118" y="182"/>
            <a:chExt cx="1181" cy="676"/>
          </a:xfrm>
        </p:grpSpPr>
        <p:sp>
          <p:nvSpPr>
            <p:cNvPr id="62479" name="Oval 18"/>
            <p:cNvSpPr>
              <a:spLocks noChangeArrowheads="1"/>
            </p:cNvSpPr>
            <p:nvPr/>
          </p:nvSpPr>
          <p:spPr bwMode="auto">
            <a:xfrm>
              <a:off x="1118" y="182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0" name="Text Box 19"/>
            <p:cNvSpPr txBox="1">
              <a:spLocks noChangeArrowheads="1"/>
            </p:cNvSpPr>
            <p:nvPr/>
          </p:nvSpPr>
          <p:spPr bwMode="auto">
            <a:xfrm>
              <a:off x="1447" y="454"/>
              <a:ext cx="85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Monitoring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4 telescope</a:t>
              </a:r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rtlCol="0">
            <a:scene3d>
              <a:camera prst="orthographicFront"/>
              <a:lightRig rig="chilly" dir="t"/>
            </a:scene3d>
          </a:bodyPr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CTA observation modes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933696-9C30-1D47-9461-0FFAEC31FEA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68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etons_pacholka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3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2751138" y="2217738"/>
            <a:ext cx="89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Survey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mode</a:t>
            </a:r>
          </a:p>
        </p:txBody>
      </p:sp>
      <p:grpSp>
        <p:nvGrpSpPr>
          <p:cNvPr id="63492" name="Group 5"/>
          <p:cNvGrpSpPr>
            <a:grpSpLocks/>
          </p:cNvGrpSpPr>
          <p:nvPr/>
        </p:nvGrpSpPr>
        <p:grpSpPr bwMode="auto">
          <a:xfrm>
            <a:off x="714375" y="2124075"/>
            <a:ext cx="1881188" cy="585788"/>
            <a:chOff x="468" y="1761"/>
            <a:chExt cx="1185" cy="369"/>
          </a:xfrm>
        </p:grpSpPr>
        <p:sp>
          <p:nvSpPr>
            <p:cNvPr id="63545" name="Oval 6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6" name="Oval 7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7" name="Oval 8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8" name="Oval 9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9" name="Oval 10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0" name="Oval 11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1" name="Oval 12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493" name="Group 13"/>
          <p:cNvGrpSpPr>
            <a:grpSpLocks/>
          </p:cNvGrpSpPr>
          <p:nvPr/>
        </p:nvGrpSpPr>
        <p:grpSpPr bwMode="auto">
          <a:xfrm>
            <a:off x="715963" y="2339975"/>
            <a:ext cx="1881187" cy="585788"/>
            <a:chOff x="468" y="1761"/>
            <a:chExt cx="1185" cy="369"/>
          </a:xfrm>
        </p:grpSpPr>
        <p:sp>
          <p:nvSpPr>
            <p:cNvPr id="63538" name="Oval 14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9" name="Oval 15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0" name="Oval 16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1" name="Oval 17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2" name="Oval 18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3" name="Oval 19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4" name="Oval 20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494" name="Group 21"/>
          <p:cNvGrpSpPr>
            <a:grpSpLocks/>
          </p:cNvGrpSpPr>
          <p:nvPr/>
        </p:nvGrpSpPr>
        <p:grpSpPr bwMode="auto">
          <a:xfrm>
            <a:off x="717550" y="2555875"/>
            <a:ext cx="1881188" cy="585788"/>
            <a:chOff x="468" y="1761"/>
            <a:chExt cx="1185" cy="369"/>
          </a:xfrm>
        </p:grpSpPr>
        <p:sp>
          <p:nvSpPr>
            <p:cNvPr id="63531" name="Oval 22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2" name="Oval 23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3" name="Oval 24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4" name="Oval 25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5" name="Oval 26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6" name="Oval 27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7" name="Oval 28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495" name="Group 29"/>
          <p:cNvGrpSpPr>
            <a:grpSpLocks/>
          </p:cNvGrpSpPr>
          <p:nvPr/>
        </p:nvGrpSpPr>
        <p:grpSpPr bwMode="auto">
          <a:xfrm>
            <a:off x="719138" y="2771775"/>
            <a:ext cx="1881187" cy="585788"/>
            <a:chOff x="468" y="1761"/>
            <a:chExt cx="1185" cy="369"/>
          </a:xfrm>
        </p:grpSpPr>
        <p:sp>
          <p:nvSpPr>
            <p:cNvPr id="63524" name="Oval 30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5" name="Oval 31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6" name="Oval 32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7" name="Oval 33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8" name="Oval 34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9" name="Oval 35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0" name="Oval 36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496" name="Group 37"/>
          <p:cNvGrpSpPr>
            <a:grpSpLocks/>
          </p:cNvGrpSpPr>
          <p:nvPr/>
        </p:nvGrpSpPr>
        <p:grpSpPr bwMode="auto">
          <a:xfrm>
            <a:off x="720725" y="2987675"/>
            <a:ext cx="1881188" cy="585788"/>
            <a:chOff x="468" y="1761"/>
            <a:chExt cx="1185" cy="369"/>
          </a:xfrm>
        </p:grpSpPr>
        <p:sp>
          <p:nvSpPr>
            <p:cNvPr id="63517" name="Oval 38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8" name="Oval 39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9" name="Oval 40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0" name="Oval 41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1" name="Oval 42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2" name="Oval 43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3" name="Oval 44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497" name="Group 45"/>
          <p:cNvGrpSpPr>
            <a:grpSpLocks/>
          </p:cNvGrpSpPr>
          <p:nvPr/>
        </p:nvGrpSpPr>
        <p:grpSpPr bwMode="auto">
          <a:xfrm>
            <a:off x="722313" y="3203575"/>
            <a:ext cx="1881187" cy="585788"/>
            <a:chOff x="468" y="1761"/>
            <a:chExt cx="1185" cy="369"/>
          </a:xfrm>
        </p:grpSpPr>
        <p:sp>
          <p:nvSpPr>
            <p:cNvPr id="63510" name="Oval 46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1" name="Oval 47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2" name="Oval 48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3" name="Oval 49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4" name="Oval 50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5" name="Oval 51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6" name="Oval 52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498" name="Group 53"/>
          <p:cNvGrpSpPr>
            <a:grpSpLocks/>
          </p:cNvGrpSpPr>
          <p:nvPr/>
        </p:nvGrpSpPr>
        <p:grpSpPr bwMode="auto">
          <a:xfrm>
            <a:off x="723900" y="3419475"/>
            <a:ext cx="1881188" cy="585788"/>
            <a:chOff x="468" y="1761"/>
            <a:chExt cx="1185" cy="369"/>
          </a:xfrm>
        </p:grpSpPr>
        <p:sp>
          <p:nvSpPr>
            <p:cNvPr id="63503" name="Oval 54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4" name="Oval 55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5" name="Oval 56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6" name="Oval 57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7" name="Oval 58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8" name="Oval 59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9" name="Oval 60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rtlCol="0">
            <a:scene3d>
              <a:camera prst="orthographicFront"/>
              <a:lightRig rig="chilly" dir="t"/>
            </a:scene3d>
          </a:bodyPr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</a:rPr>
              <a:t>CTA Observation modes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933696-9C30-1D47-9461-0FFAEC31FEA0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7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CTA, an open observatory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638" y="780791"/>
            <a:ext cx="8340725" cy="3456328"/>
          </a:xfrm>
        </p:spPr>
        <p:txBody>
          <a:bodyPr/>
          <a:lstStyle/>
          <a:p>
            <a:pPr>
              <a:spcBef>
                <a:spcPts val="1050"/>
              </a:spcBef>
            </a:pPr>
            <a:r>
              <a:rPr lang="en-US" dirty="0" smtClean="0"/>
              <a:t>Large number of detectable objects main motivation to operate CTA as an open observatory</a:t>
            </a:r>
          </a:p>
          <a:p>
            <a:pPr lvl="1">
              <a:spcBef>
                <a:spcPts val="1050"/>
              </a:spcBef>
            </a:pPr>
            <a:r>
              <a:rPr lang="en-US" dirty="0" smtClean="0"/>
              <a:t>Provide tools for data dissemination and data analysis</a:t>
            </a:r>
          </a:p>
          <a:p>
            <a:pPr>
              <a:spcBef>
                <a:spcPts val="1050"/>
              </a:spcBef>
            </a:pPr>
            <a:r>
              <a:rPr lang="en-US" dirty="0" smtClean="0"/>
              <a:t>Large number of users from astronomy, astroparticle and particle physics, cosmology, …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7" y="2604055"/>
            <a:ext cx="8248963" cy="3885381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86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CTA Consortium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n-US" smtClean="0"/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839788"/>
            <a:ext cx="896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4"/>
          <p:cNvSpPr>
            <a:spLocks/>
          </p:cNvSpPr>
          <p:nvPr/>
        </p:nvSpPr>
        <p:spPr bwMode="auto">
          <a:xfrm>
            <a:off x="2170113" y="5180013"/>
            <a:ext cx="22415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/>
            <a:r>
              <a:rPr lang="en-US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25 countries</a:t>
            </a:r>
          </a:p>
          <a:p>
            <a:pPr algn="l"/>
            <a:r>
              <a:rPr lang="en-US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132 institutes</a:t>
            </a:r>
          </a:p>
        </p:txBody>
      </p:sp>
      <p:sp>
        <p:nvSpPr>
          <p:cNvPr id="62470" name="Rectangle 5"/>
          <p:cNvSpPr>
            <a:spLocks/>
          </p:cNvSpPr>
          <p:nvPr/>
        </p:nvSpPr>
        <p:spPr bwMode="auto">
          <a:xfrm>
            <a:off x="4572000" y="5180013"/>
            <a:ext cx="22415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/>
            <a:r>
              <a:rPr lang="en-US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734 people</a:t>
            </a:r>
          </a:p>
          <a:p>
            <a:pPr algn="l"/>
            <a:r>
              <a:rPr lang="en-US">
                <a:solidFill>
                  <a:schemeClr val="tx1"/>
                </a:solidFill>
                <a:latin typeface="Gill Sans Light" charset="0"/>
                <a:ea typeface="ＭＳ Ｐゴシック" charset="0"/>
                <a:sym typeface="Gill Sans Light" charset="0"/>
              </a:rPr>
              <a:t>220 FTEs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CTA Timeline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7517" indent="-187517" eaLnBrk="1" hangingPunct="1">
              <a:defRPr/>
            </a:pPr>
            <a:endParaRPr lang="en-US" smtClean="0"/>
          </a:p>
        </p:txBody>
      </p:sp>
      <p:pic>
        <p:nvPicPr>
          <p:cNvPr id="6451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17294" r="-1482" b="-667"/>
          <a:stretch/>
        </p:blipFill>
        <p:spPr bwMode="auto">
          <a:xfrm>
            <a:off x="401638" y="1011339"/>
            <a:ext cx="8848725" cy="505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90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outerShdw blurRad="25400" dist="63499" dir="258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Origin </a:t>
            </a:r>
            <a:r>
              <a:rPr lang="en-US" dirty="0" smtClean="0"/>
              <a:t>of VHE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-rays</a:t>
            </a:r>
          </a:p>
        </p:txBody>
      </p:sp>
      <p:sp>
        <p:nvSpPr>
          <p:cNvPr id="30722" name="Content Placeholder 6"/>
          <p:cNvSpPr>
            <a:spLocks noGrp="1"/>
          </p:cNvSpPr>
          <p:nvPr>
            <p:ph idx="1"/>
          </p:nvPr>
        </p:nvSpPr>
        <p:spPr>
          <a:xfrm>
            <a:off x="401638" y="702728"/>
            <a:ext cx="8447087" cy="3263721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marL="187517" indent="-187517" eaLnBrk="1" hangingPunct="1">
              <a:spcBef>
                <a:spcPts val="1050"/>
              </a:spcBef>
            </a:pPr>
            <a:r>
              <a:rPr lang="en-US" dirty="0"/>
              <a:t>After acceleration of </a:t>
            </a:r>
            <a:r>
              <a:rPr lang="en-US" dirty="0" smtClean="0"/>
              <a:t>charged particles, </a:t>
            </a:r>
            <a:r>
              <a:rPr lang="en-US" dirty="0"/>
              <a:t>2 processes can produce TeV emission:</a:t>
            </a:r>
          </a:p>
          <a:p>
            <a:pPr lvl="1">
              <a:spcBef>
                <a:spcPts val="1050"/>
              </a:spcBef>
            </a:pP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decay: accelerated ions collide with ambient protons producing </a:t>
            </a:r>
            <a:r>
              <a:rPr lang="en-US" dirty="0">
                <a:sym typeface="Symbol" charset="0"/>
              </a:rPr>
              <a:t></a:t>
            </a:r>
            <a:r>
              <a:rPr lang="en-US" baseline="30000" dirty="0">
                <a:sym typeface="Symbol" charset="0"/>
              </a:rPr>
              <a:t>0</a:t>
            </a:r>
            <a:r>
              <a:rPr lang="en-US" dirty="0">
                <a:sym typeface="Symbol" charset="0"/>
              </a:rPr>
              <a:t> −&gt; </a:t>
            </a:r>
            <a:r>
              <a:rPr lang="en-US" dirty="0" smtClean="0">
                <a:sym typeface="Symbol" charset="0"/>
              </a:rPr>
              <a:t>. F</a:t>
            </a:r>
            <a:r>
              <a:rPr lang="en-US" dirty="0" smtClean="0"/>
              <a:t>lux </a:t>
            </a:r>
            <a:r>
              <a:rPr lang="en-US" dirty="0"/>
              <a:t>proportional to ambient </a:t>
            </a:r>
            <a:r>
              <a:rPr lang="en-US" dirty="0" smtClean="0"/>
              <a:t>density</a:t>
            </a:r>
          </a:p>
          <a:p>
            <a:pPr lvl="1">
              <a:spcBef>
                <a:spcPts val="1050"/>
              </a:spcBef>
            </a:pPr>
            <a:r>
              <a:rPr lang="en-US" dirty="0" smtClean="0"/>
              <a:t>Inverse </a:t>
            </a:r>
            <a:r>
              <a:rPr lang="en-US" dirty="0"/>
              <a:t>Compton (IC): accelerated electrons up-scatter ambient photons</a:t>
            </a:r>
            <a:br>
              <a:rPr lang="en-US" dirty="0"/>
            </a:br>
            <a:r>
              <a:rPr lang="en-US" dirty="0"/>
              <a:t>Target photons provided by CMB, dust or </a:t>
            </a:r>
            <a:r>
              <a:rPr lang="en-US" dirty="0" smtClean="0"/>
              <a:t>starlight</a:t>
            </a:r>
          </a:p>
          <a:p>
            <a:pPr>
              <a:spcBef>
                <a:spcPts val="1050"/>
              </a:spcBef>
            </a:pPr>
            <a:r>
              <a:rPr lang="en-US" dirty="0" smtClean="0"/>
              <a:t>To understand the sources we should distinguish between these 2 scenarios (hadronic and electromagnetic)</a:t>
            </a:r>
            <a:endParaRPr lang="en-US" dirty="0"/>
          </a:p>
        </p:txBody>
      </p:sp>
      <p:pic>
        <p:nvPicPr>
          <p:cNvPr id="3072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3" y="3800737"/>
            <a:ext cx="4724400" cy="262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4"/>
          <p:cNvSpPr txBox="1">
            <a:spLocks/>
          </p:cNvSpPr>
          <p:nvPr/>
        </p:nvSpPr>
        <p:spPr bwMode="auto">
          <a:xfrm>
            <a:off x="5029200" y="3891575"/>
            <a:ext cx="3819525" cy="219783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517" indent="-187517" algn="l" eaLnBrk="1" hangingPunct="1">
              <a:spcBef>
                <a:spcPts val="1050"/>
              </a:spcBef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lvl="1" indent="-187325" algn="l" eaLnBrk="0" hangingPunct="0">
              <a:spcBef>
                <a:spcPts val="1050"/>
              </a:spcBef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Symbol" charset="2"/>
                <a:ea typeface="+mn-ea"/>
                <a:cs typeface="Symbol" charset="2"/>
                <a:sym typeface="Gill Sans Light" charset="0"/>
              </a:defRPr>
            </a:lvl2pPr>
            <a:lvl3pPr marL="776288" indent="-187325" algn="l" eaLnBrk="0" hangingPunct="0">
              <a:spcBef>
                <a:spcPts val="2250"/>
              </a:spcBef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eaLnBrk="0" hangingPunct="0">
              <a:spcBef>
                <a:spcPts val="2250"/>
              </a:spcBef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GB" dirty="0"/>
              <a:t>It is difficult to differentiate by looking only to TeV </a:t>
            </a:r>
            <a:r>
              <a:rPr lang="en-GB" dirty="0" smtClean="0"/>
              <a:t>emission. Need more wavelengths</a:t>
            </a:r>
            <a:endParaRPr lang="en-GB" dirty="0"/>
          </a:p>
          <a:p>
            <a:endParaRPr lang="en-GB" dirty="0"/>
          </a:p>
          <a:p>
            <a:r>
              <a:rPr lang="en-GB" dirty="0"/>
              <a:t>Neutrino observation </a:t>
            </a:r>
            <a:r>
              <a:rPr lang="en-GB" dirty="0" err="1" smtClean="0"/>
              <a:t>couldfinish</a:t>
            </a:r>
            <a:r>
              <a:rPr lang="en-GB" dirty="0" smtClean="0"/>
              <a:t> </a:t>
            </a:r>
            <a:r>
              <a:rPr lang="en-GB" dirty="0"/>
              <a:t>the discussion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66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01638" y="1276350"/>
            <a:ext cx="8340725" cy="2197429"/>
          </a:xfrm>
        </p:spPr>
        <p:txBody>
          <a:bodyPr/>
          <a:lstStyle/>
          <a:p>
            <a:r>
              <a:rPr lang="en-US" sz="2400" dirty="0"/>
              <a:t>Last few (~5) years have been very exciting in VHE </a:t>
            </a:r>
            <a:r>
              <a:rPr lang="en-US" sz="2400" dirty="0">
                <a:latin typeface="Symbol" charset="2"/>
                <a:cs typeface="Symbol" charset="2"/>
              </a:rPr>
              <a:t>g</a:t>
            </a:r>
            <a:r>
              <a:rPr lang="en-US" sz="2400" dirty="0"/>
              <a:t>-ray astronomy</a:t>
            </a:r>
          </a:p>
          <a:p>
            <a:pPr lvl="1"/>
            <a:r>
              <a:rPr lang="en-US" sz="2400" dirty="0"/>
              <a:t>Many new discoveries</a:t>
            </a:r>
          </a:p>
          <a:p>
            <a:pPr lvl="1"/>
            <a:r>
              <a:rPr lang="en-US" sz="2400" dirty="0"/>
              <a:t>IACTs confirmed as the best option to study the VHE Universe</a:t>
            </a:r>
          </a:p>
        </p:txBody>
      </p:sp>
      <p:sp>
        <p:nvSpPr>
          <p:cNvPr id="6" name="Marcador de contenido 4"/>
          <p:cNvSpPr txBox="1">
            <a:spLocks/>
          </p:cNvSpPr>
          <p:nvPr/>
        </p:nvSpPr>
        <p:spPr bwMode="auto">
          <a:xfrm>
            <a:off x="401638" y="3892962"/>
            <a:ext cx="8340725" cy="219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1873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52525"/>
              </a:buClr>
              <a:buSzPct val="100000"/>
              <a:buFont typeface="Gill Sans Light" charset="0"/>
              <a:buChar char="•"/>
              <a:defRPr sz="2100">
                <a:solidFill>
                  <a:srgbClr val="252525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63550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28638F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76288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EA93C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1089025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401763" indent="-187325" algn="l" rtl="0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723368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044826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366283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687740" indent="-187517" algn="l" rtl="0" fontAlgn="base">
              <a:spcBef>
                <a:spcPts val="225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 Sans Light" charset="0"/>
              <a:buChar char="•"/>
              <a:defRPr sz="2100">
                <a:solidFill>
                  <a:srgbClr val="343434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sz="2400" dirty="0" smtClean="0"/>
              <a:t>CTA is the instrument that will exploit the potential of this technique the next 10-15 years</a:t>
            </a:r>
          </a:p>
          <a:p>
            <a:r>
              <a:rPr lang="en-US" sz="2400" dirty="0" smtClean="0"/>
              <a:t>Transition from </a:t>
            </a:r>
            <a:r>
              <a:rPr lang="en-US" sz="2400" i="1" dirty="0" smtClean="0"/>
              <a:t>Experiments</a:t>
            </a:r>
            <a:r>
              <a:rPr lang="en-US" sz="2400" dirty="0" smtClean="0"/>
              <a:t> to </a:t>
            </a:r>
            <a:r>
              <a:rPr lang="en-US" sz="2400" i="1" dirty="0" smtClean="0"/>
              <a:t>Observatory</a:t>
            </a:r>
            <a:r>
              <a:rPr lang="en-US" sz="2400" dirty="0" smtClean="0"/>
              <a:t>. CTA a facility open for the astronomical community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6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"/>
          <p:cNvGrpSpPr>
            <a:grpSpLocks/>
          </p:cNvGrpSpPr>
          <p:nvPr/>
        </p:nvGrpSpPr>
        <p:grpSpPr bwMode="auto">
          <a:xfrm>
            <a:off x="946150" y="839788"/>
            <a:ext cx="7697788" cy="5518150"/>
            <a:chOff x="0" y="0"/>
            <a:chExt cx="6896" cy="4944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-72" y="-96"/>
              <a:ext cx="7056" cy="5120"/>
              <a:chOff x="0" y="0"/>
              <a:chExt cx="7056" cy="5120"/>
            </a:xfrm>
          </p:grpSpPr>
          <p:sp>
            <p:nvSpPr>
              <p:cNvPr id="3" name="Rectangle 3"/>
              <p:cNvSpPr>
                <a:spLocks/>
              </p:cNvSpPr>
              <p:nvPr/>
            </p:nvSpPr>
            <p:spPr bwMode="auto">
              <a:xfrm>
                <a:off x="72" y="96"/>
                <a:ext cx="6892" cy="494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s-ES"/>
              </a:p>
            </p:txBody>
          </p:sp>
          <p:pic>
            <p:nvPicPr>
              <p:cNvPr id="37910" name="Picture 4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056" cy="5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908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" y="3588"/>
              <a:ext cx="671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891" name="Group 6"/>
          <p:cNvGrpSpPr>
            <a:grpSpLocks/>
          </p:cNvGrpSpPr>
          <p:nvPr/>
        </p:nvGrpSpPr>
        <p:grpSpPr bwMode="auto">
          <a:xfrm>
            <a:off x="6430185" y="966172"/>
            <a:ext cx="1781175" cy="1081087"/>
            <a:chOff x="0" y="0"/>
            <a:chExt cx="1595" cy="968"/>
          </a:xfrm>
        </p:grpSpPr>
        <p:pic>
          <p:nvPicPr>
            <p:cNvPr id="3790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95" cy="96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06" name="Rectangle 8"/>
            <p:cNvSpPr>
              <a:spLocks/>
            </p:cNvSpPr>
            <p:nvPr/>
          </p:nvSpPr>
          <p:spPr bwMode="auto">
            <a:xfrm>
              <a:off x="322" y="279"/>
              <a:ext cx="555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GRBs</a:t>
              </a:r>
            </a:p>
          </p:txBody>
        </p:sp>
      </p:grpSp>
      <p:grpSp>
        <p:nvGrpSpPr>
          <p:cNvPr id="37892" name="Group 9"/>
          <p:cNvGrpSpPr>
            <a:grpSpLocks/>
          </p:cNvGrpSpPr>
          <p:nvPr/>
        </p:nvGrpSpPr>
        <p:grpSpPr bwMode="auto">
          <a:xfrm>
            <a:off x="1322388" y="1808163"/>
            <a:ext cx="1320800" cy="1241425"/>
            <a:chOff x="0" y="0"/>
            <a:chExt cx="1184" cy="1112"/>
          </a:xfrm>
        </p:grpSpPr>
        <p:pic>
          <p:nvPicPr>
            <p:cNvPr id="3790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4" cy="111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11"/>
            <p:cNvSpPr>
              <a:spLocks/>
            </p:cNvSpPr>
            <p:nvPr/>
          </p:nvSpPr>
          <p:spPr bwMode="auto">
            <a:xfrm>
              <a:off x="601" y="695"/>
              <a:ext cx="583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 b="1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AGN</a:t>
              </a:r>
            </a:p>
          </p:txBody>
        </p:sp>
      </p:grpSp>
      <p:grpSp>
        <p:nvGrpSpPr>
          <p:cNvPr id="37893" name="Group 12"/>
          <p:cNvGrpSpPr>
            <a:grpSpLocks/>
          </p:cNvGrpSpPr>
          <p:nvPr/>
        </p:nvGrpSpPr>
        <p:grpSpPr bwMode="auto">
          <a:xfrm>
            <a:off x="3447708" y="2958044"/>
            <a:ext cx="1463675" cy="1143000"/>
            <a:chOff x="0" y="0"/>
            <a:chExt cx="1312" cy="1023"/>
          </a:xfrm>
        </p:grpSpPr>
        <p:pic>
          <p:nvPicPr>
            <p:cNvPr id="37901" name="Picture 1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0"/>
              <a:ext cx="1100" cy="1023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02" name="Rectangle 14"/>
            <p:cNvSpPr>
              <a:spLocks/>
            </p:cNvSpPr>
            <p:nvPr/>
          </p:nvSpPr>
          <p:spPr bwMode="auto">
            <a:xfrm>
              <a:off x="0" y="392"/>
              <a:ext cx="1312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>
                <a:lnSpc>
                  <a:spcPct val="60000"/>
                </a:lnSpc>
                <a:spcBef>
                  <a:spcPts val="388"/>
                </a:spcBef>
              </a:pPr>
              <a:endParaRPr lang="en-US" sz="1400">
                <a:solidFill>
                  <a:srgbClr val="003399"/>
                </a:solidFill>
                <a:latin typeface="Comic Sans MS" charset="0"/>
                <a:ea typeface="ＭＳ Ｐゴシック" charset="0"/>
                <a:sym typeface="Comic Sans MS" charset="0"/>
              </a:endParaRPr>
            </a:p>
            <a:p>
              <a:pPr marL="26988">
                <a:lnSpc>
                  <a:spcPct val="60000"/>
                </a:lnSpc>
                <a:spcBef>
                  <a:spcPts val="388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Radio galaxy</a:t>
              </a:r>
            </a:p>
          </p:txBody>
        </p:sp>
      </p:grpSp>
      <p:grpSp>
        <p:nvGrpSpPr>
          <p:cNvPr id="37894" name="Group 15"/>
          <p:cNvGrpSpPr>
            <a:grpSpLocks/>
          </p:cNvGrpSpPr>
          <p:nvPr/>
        </p:nvGrpSpPr>
        <p:grpSpPr bwMode="auto">
          <a:xfrm>
            <a:off x="2871788" y="866775"/>
            <a:ext cx="1344612" cy="1303338"/>
            <a:chOff x="-3" y="0"/>
            <a:chExt cx="1204" cy="1168"/>
          </a:xfrm>
        </p:grpSpPr>
        <p:pic>
          <p:nvPicPr>
            <p:cNvPr id="37904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68" cy="1168"/>
            </a:xfrm>
            <a:prstGeom prst="rect">
              <a:avLst/>
            </a:prstGeom>
            <a:noFill/>
            <a:ln w="12700">
              <a:solidFill>
                <a:srgbClr val="FFDA00"/>
              </a:solidFill>
              <a:prstDash val="solid"/>
              <a:miter lim="800000"/>
              <a:headEnd/>
              <a:tailEnd/>
            </a:ln>
            <a:effectLst>
              <a:outerShdw blurRad="76200" dist="63499" dir="5400000" algn="ctr" rotWithShape="0">
                <a:srgbClr val="000000">
                  <a:alpha val="4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00" name="Rectangle 17"/>
            <p:cNvSpPr>
              <a:spLocks/>
            </p:cNvSpPr>
            <p:nvPr/>
          </p:nvSpPr>
          <p:spPr bwMode="auto">
            <a:xfrm>
              <a:off x="-3" y="689"/>
              <a:ext cx="1204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>
                <a:lnSpc>
                  <a:spcPct val="90000"/>
                </a:lnSpc>
                <a:spcBef>
                  <a:spcPts val="400"/>
                </a:spcBef>
              </a:pPr>
              <a:r>
                <a:rPr lang="en-US" sz="17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Dark matter</a:t>
              </a:r>
            </a:p>
          </p:txBody>
        </p:sp>
      </p:grpSp>
      <p:grpSp>
        <p:nvGrpSpPr>
          <p:cNvPr id="37895" name="Group 18"/>
          <p:cNvGrpSpPr>
            <a:grpSpLocks/>
          </p:cNvGrpSpPr>
          <p:nvPr/>
        </p:nvGrpSpPr>
        <p:grpSpPr bwMode="auto">
          <a:xfrm>
            <a:off x="7227888" y="3146425"/>
            <a:ext cx="1463675" cy="1089025"/>
            <a:chOff x="0" y="0"/>
            <a:chExt cx="1312" cy="976"/>
          </a:xfrm>
        </p:grpSpPr>
        <p:pic>
          <p:nvPicPr>
            <p:cNvPr id="37907" name="Picture 1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12" cy="976"/>
            </a:xfrm>
            <a:prstGeom prst="rect">
              <a:avLst/>
            </a:prstGeom>
            <a:noFill/>
            <a:ln w="12700">
              <a:solidFill>
                <a:srgbClr val="FFFF66"/>
              </a:solidFill>
              <a:prstDash val="solid"/>
              <a:miter lim="800000"/>
              <a:headEnd/>
              <a:tailEnd/>
            </a:ln>
            <a:effectLst>
              <a:outerShdw blurRad="76200" dist="63499" dir="5400000" algn="ctr" rotWithShape="0">
                <a:srgbClr val="000000">
                  <a:alpha val="4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8" name="Rectangle 20"/>
            <p:cNvSpPr>
              <a:spLocks/>
            </p:cNvSpPr>
            <p:nvPr/>
          </p:nvSpPr>
          <p:spPr bwMode="auto">
            <a:xfrm>
              <a:off x="53" y="119"/>
              <a:ext cx="1212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>
                <a:lnSpc>
                  <a:spcPct val="90000"/>
                </a:lnSpc>
                <a:spcBef>
                  <a:spcPts val="400"/>
                </a:spcBef>
              </a:pPr>
              <a:r>
                <a:rPr lang="en-US" sz="1700">
                  <a:solidFill>
                    <a:srgbClr val="FFF959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Fundamental</a:t>
              </a:r>
              <a:br>
                <a:rPr lang="en-US" sz="1700">
                  <a:solidFill>
                    <a:srgbClr val="FFF959"/>
                  </a:solidFill>
                  <a:latin typeface="Comic Sans MS" charset="0"/>
                  <a:ea typeface="ＭＳ Ｐゴシック" charset="0"/>
                  <a:sym typeface="Comic Sans MS" charset="0"/>
                </a:rPr>
              </a:br>
              <a:r>
                <a:rPr lang="en-US" sz="1700">
                  <a:solidFill>
                    <a:srgbClr val="FFF959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Physics</a:t>
              </a:r>
            </a:p>
          </p:txBody>
        </p:sp>
      </p:grpSp>
      <p:sp>
        <p:nvSpPr>
          <p:cNvPr id="37909" name="Rectangle 21"/>
          <p:cNvSpPr>
            <a:spLocks/>
          </p:cNvSpPr>
          <p:nvPr/>
        </p:nvSpPr>
        <p:spPr bwMode="auto">
          <a:xfrm>
            <a:off x="401638" y="88900"/>
            <a:ext cx="8340725" cy="635000"/>
          </a:xfrm>
          <a:prstGeom prst="rect">
            <a:avLst/>
          </a:prstGeom>
          <a:noFill/>
          <a:ln>
            <a:noFill/>
          </a:ln>
          <a:effectLst>
            <a:outerShdw blurRad="25400" dist="63499" dir="258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r">
              <a:defRPr/>
            </a:pPr>
            <a:r>
              <a:rPr lang="en-US" sz="3700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Extragalactic targets</a:t>
            </a:r>
          </a:p>
        </p:txBody>
      </p:sp>
      <p:grpSp>
        <p:nvGrpSpPr>
          <p:cNvPr id="24" name="Group 27"/>
          <p:cNvGrpSpPr>
            <a:grpSpLocks/>
          </p:cNvGrpSpPr>
          <p:nvPr/>
        </p:nvGrpSpPr>
        <p:grpSpPr bwMode="auto">
          <a:xfrm>
            <a:off x="5350685" y="2407975"/>
            <a:ext cx="1079500" cy="1100138"/>
            <a:chOff x="0" y="0"/>
            <a:chExt cx="968" cy="985"/>
          </a:xfrm>
        </p:grpSpPr>
        <p:pic>
          <p:nvPicPr>
            <p:cNvPr id="25" name="Picture 2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18"/>
            <a:stretch>
              <a:fillRect/>
            </a:stretch>
          </p:blipFill>
          <p:spPr bwMode="auto">
            <a:xfrm>
              <a:off x="0" y="0"/>
              <a:ext cx="968" cy="98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9"/>
            <p:cNvSpPr>
              <a:spLocks/>
            </p:cNvSpPr>
            <p:nvPr/>
          </p:nvSpPr>
          <p:spPr bwMode="auto">
            <a:xfrm>
              <a:off x="55" y="81"/>
              <a:ext cx="866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26988">
                <a:lnSpc>
                  <a:spcPct val="80000"/>
                </a:lnSpc>
                <a:spcBef>
                  <a:spcPts val="350"/>
                </a:spcBef>
              </a:pPr>
              <a:r>
                <a:rPr lang="en-US" sz="1400" b="1" dirty="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Origin of cosmic </a:t>
              </a:r>
              <a:endParaRPr lang="en-US" sz="3800" dirty="0">
                <a:solidFill>
                  <a:srgbClr val="BFBFBF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26988">
                <a:lnSpc>
                  <a:spcPct val="80000"/>
                </a:lnSpc>
                <a:spcBef>
                  <a:spcPts val="350"/>
                </a:spcBef>
              </a:pPr>
              <a:r>
                <a:rPr lang="en-US" sz="1400" b="1" dirty="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rays</a:t>
              </a:r>
            </a:p>
          </p:txBody>
        </p:sp>
      </p:grp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5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"/>
          <p:cNvGrpSpPr>
            <a:grpSpLocks/>
          </p:cNvGrpSpPr>
          <p:nvPr/>
        </p:nvGrpSpPr>
        <p:grpSpPr bwMode="auto">
          <a:xfrm>
            <a:off x="866775" y="731838"/>
            <a:ext cx="8161338" cy="5938837"/>
            <a:chOff x="0" y="0"/>
            <a:chExt cx="7312" cy="5320"/>
          </a:xfrm>
        </p:grpSpPr>
        <p:sp>
          <p:nvSpPr>
            <p:cNvPr id="38941" name="Rectangle 2"/>
            <p:cNvSpPr>
              <a:spLocks/>
            </p:cNvSpPr>
            <p:nvPr/>
          </p:nvSpPr>
          <p:spPr bwMode="auto">
            <a:xfrm>
              <a:off x="72" y="96"/>
              <a:ext cx="7144" cy="5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38942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312" cy="5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Galactic scientific targets</a:t>
            </a:r>
          </a:p>
        </p:txBody>
      </p:sp>
      <p:pic>
        <p:nvPicPr>
          <p:cNvPr id="2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201863"/>
            <a:ext cx="780573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7" name="Group 6"/>
          <p:cNvGrpSpPr>
            <a:grpSpLocks/>
          </p:cNvGrpSpPr>
          <p:nvPr/>
        </p:nvGrpSpPr>
        <p:grpSpPr bwMode="auto">
          <a:xfrm>
            <a:off x="1122363" y="2270125"/>
            <a:ext cx="1304925" cy="1165225"/>
            <a:chOff x="0" y="0"/>
            <a:chExt cx="1168" cy="1043"/>
          </a:xfrm>
        </p:grpSpPr>
        <p:pic>
          <p:nvPicPr>
            <p:cNvPr id="38939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68" cy="1043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40" name="Rectangle 8"/>
            <p:cNvSpPr>
              <a:spLocks/>
            </p:cNvSpPr>
            <p:nvPr/>
          </p:nvSpPr>
          <p:spPr bwMode="auto">
            <a:xfrm>
              <a:off x="0" y="513"/>
              <a:ext cx="84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Pulsars</a:t>
              </a:r>
            </a:p>
          </p:txBody>
        </p:sp>
      </p:grpSp>
      <p:grpSp>
        <p:nvGrpSpPr>
          <p:cNvPr id="38918" name="Group 9"/>
          <p:cNvGrpSpPr>
            <a:grpSpLocks/>
          </p:cNvGrpSpPr>
          <p:nvPr/>
        </p:nvGrpSpPr>
        <p:grpSpPr bwMode="auto">
          <a:xfrm>
            <a:off x="1427163" y="3935413"/>
            <a:ext cx="1209675" cy="1143000"/>
            <a:chOff x="0" y="0"/>
            <a:chExt cx="1083" cy="1022"/>
          </a:xfrm>
        </p:grpSpPr>
        <p:pic>
          <p:nvPicPr>
            <p:cNvPr id="38937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3" cy="102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11"/>
            <p:cNvSpPr>
              <a:spLocks/>
            </p:cNvSpPr>
            <p:nvPr/>
          </p:nvSpPr>
          <p:spPr bwMode="auto">
            <a:xfrm>
              <a:off x="215" y="691"/>
              <a:ext cx="658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27905">
                <a:lnSpc>
                  <a:spcPct val="90000"/>
                </a:lnSpc>
                <a:spcBef>
                  <a:spcPts val="352"/>
                </a:spcBef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μ</a:t>
              </a: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quasars</a:t>
              </a:r>
            </a:p>
          </p:txBody>
        </p:sp>
      </p:grpSp>
      <p:grpSp>
        <p:nvGrpSpPr>
          <p:cNvPr id="38919" name="Group 12"/>
          <p:cNvGrpSpPr>
            <a:grpSpLocks/>
          </p:cNvGrpSpPr>
          <p:nvPr/>
        </p:nvGrpSpPr>
        <p:grpSpPr bwMode="auto">
          <a:xfrm>
            <a:off x="4792663" y="3702050"/>
            <a:ext cx="1274762" cy="1147763"/>
            <a:chOff x="0" y="0"/>
            <a:chExt cx="1141" cy="1028"/>
          </a:xfrm>
        </p:grpSpPr>
        <p:pic>
          <p:nvPicPr>
            <p:cNvPr id="38935" name="Picture 1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41" cy="102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36" name="Rectangle 14"/>
            <p:cNvSpPr>
              <a:spLocks/>
            </p:cNvSpPr>
            <p:nvPr/>
          </p:nvSpPr>
          <p:spPr bwMode="auto">
            <a:xfrm>
              <a:off x="241" y="416"/>
              <a:ext cx="580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galactic</a:t>
              </a:r>
              <a:endParaRPr lang="en-US" sz="3800">
                <a:solidFill>
                  <a:srgbClr val="BFBFBF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center</a:t>
              </a:r>
            </a:p>
          </p:txBody>
        </p:sp>
      </p:grpSp>
      <p:grpSp>
        <p:nvGrpSpPr>
          <p:cNvPr id="38920" name="Group 15"/>
          <p:cNvGrpSpPr>
            <a:grpSpLocks/>
          </p:cNvGrpSpPr>
          <p:nvPr/>
        </p:nvGrpSpPr>
        <p:grpSpPr bwMode="auto">
          <a:xfrm>
            <a:off x="7375525" y="3330575"/>
            <a:ext cx="1230313" cy="1179513"/>
            <a:chOff x="0" y="0"/>
            <a:chExt cx="1102" cy="1055"/>
          </a:xfrm>
        </p:grpSpPr>
        <p:pic>
          <p:nvPicPr>
            <p:cNvPr id="38933" name="Picture 1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02" cy="105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34" name="Rectangle 17"/>
            <p:cNvSpPr>
              <a:spLocks/>
            </p:cNvSpPr>
            <p:nvPr/>
          </p:nvSpPr>
          <p:spPr bwMode="auto">
            <a:xfrm>
              <a:off x="147" y="530"/>
              <a:ext cx="7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26988">
                <a:lnSpc>
                  <a:spcPct val="60000"/>
                </a:lnSpc>
                <a:spcBef>
                  <a:spcPts val="350"/>
                </a:spcBef>
              </a:pPr>
              <a:r>
                <a:rPr lang="en-US" sz="13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pulsar wind</a:t>
              </a:r>
              <a:br>
                <a:rPr lang="en-US" sz="13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</a:br>
              <a:r>
                <a:rPr lang="en-US" sz="13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nebula</a:t>
              </a:r>
            </a:p>
          </p:txBody>
        </p:sp>
      </p:grpSp>
      <p:grpSp>
        <p:nvGrpSpPr>
          <p:cNvPr id="38921" name="Group 18"/>
          <p:cNvGrpSpPr>
            <a:grpSpLocks/>
          </p:cNvGrpSpPr>
          <p:nvPr/>
        </p:nvGrpSpPr>
        <p:grpSpPr bwMode="auto">
          <a:xfrm>
            <a:off x="5494338" y="2317750"/>
            <a:ext cx="1144587" cy="1081088"/>
            <a:chOff x="0" y="0"/>
            <a:chExt cx="1025" cy="968"/>
          </a:xfrm>
        </p:grpSpPr>
        <p:pic>
          <p:nvPicPr>
            <p:cNvPr id="38931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25" cy="96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32" name="Rectangle 20"/>
            <p:cNvSpPr>
              <a:spLocks/>
            </p:cNvSpPr>
            <p:nvPr/>
          </p:nvSpPr>
          <p:spPr bwMode="auto">
            <a:xfrm>
              <a:off x="180" y="293"/>
              <a:ext cx="620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Globular</a:t>
              </a:r>
              <a:endParaRPr lang="en-US" sz="3800">
                <a:solidFill>
                  <a:srgbClr val="BFBFBF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cluster</a:t>
              </a:r>
            </a:p>
          </p:txBody>
        </p:sp>
      </p:grpSp>
      <p:grpSp>
        <p:nvGrpSpPr>
          <p:cNvPr id="38922" name="Group 21"/>
          <p:cNvGrpSpPr>
            <a:grpSpLocks/>
          </p:cNvGrpSpPr>
          <p:nvPr/>
        </p:nvGrpSpPr>
        <p:grpSpPr bwMode="auto">
          <a:xfrm>
            <a:off x="3216275" y="5081588"/>
            <a:ext cx="1352550" cy="1160462"/>
            <a:chOff x="0" y="0"/>
            <a:chExt cx="1212" cy="1040"/>
          </a:xfrm>
        </p:grpSpPr>
        <p:pic>
          <p:nvPicPr>
            <p:cNvPr id="38929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98" t="7465"/>
            <a:stretch>
              <a:fillRect/>
            </a:stretch>
          </p:blipFill>
          <p:spPr bwMode="auto">
            <a:xfrm>
              <a:off x="0" y="0"/>
              <a:ext cx="1212" cy="104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30" name="Rectangle 23"/>
            <p:cNvSpPr>
              <a:spLocks/>
            </p:cNvSpPr>
            <p:nvPr/>
          </p:nvSpPr>
          <p:spPr bwMode="auto">
            <a:xfrm>
              <a:off x="415" y="627"/>
              <a:ext cx="474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Binary</a:t>
              </a:r>
              <a:endParaRPr lang="en-US" sz="3800">
                <a:solidFill>
                  <a:srgbClr val="BFBFBF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26988">
                <a:lnSpc>
                  <a:spcPct val="9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pulsar</a:t>
              </a:r>
            </a:p>
          </p:txBody>
        </p:sp>
      </p:grpSp>
      <p:grpSp>
        <p:nvGrpSpPr>
          <p:cNvPr id="38923" name="Group 24"/>
          <p:cNvGrpSpPr>
            <a:grpSpLocks/>
          </p:cNvGrpSpPr>
          <p:nvPr/>
        </p:nvGrpSpPr>
        <p:grpSpPr bwMode="auto">
          <a:xfrm>
            <a:off x="7607300" y="5435600"/>
            <a:ext cx="1079500" cy="1139825"/>
            <a:chOff x="0" y="0"/>
            <a:chExt cx="966" cy="1022"/>
          </a:xfrm>
        </p:grpSpPr>
        <p:pic>
          <p:nvPicPr>
            <p:cNvPr id="38927" name="Picture 2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6" cy="102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28" name="Rectangle 26"/>
            <p:cNvSpPr>
              <a:spLocks/>
            </p:cNvSpPr>
            <p:nvPr/>
          </p:nvSpPr>
          <p:spPr bwMode="auto">
            <a:xfrm>
              <a:off x="261" y="435"/>
              <a:ext cx="41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26988">
                <a:lnSpc>
                  <a:spcPct val="60000"/>
                </a:lnSpc>
                <a:spcBef>
                  <a:spcPts val="350"/>
                </a:spcBef>
              </a:pPr>
              <a:r>
                <a:rPr lang="en-US" sz="1400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SNRs</a:t>
              </a:r>
            </a:p>
          </p:txBody>
        </p:sp>
      </p:grpSp>
      <p:grpSp>
        <p:nvGrpSpPr>
          <p:cNvPr id="38924" name="Group 27"/>
          <p:cNvGrpSpPr>
            <a:grpSpLocks/>
          </p:cNvGrpSpPr>
          <p:nvPr/>
        </p:nvGrpSpPr>
        <p:grpSpPr bwMode="auto">
          <a:xfrm>
            <a:off x="3487738" y="2066925"/>
            <a:ext cx="1079500" cy="1100138"/>
            <a:chOff x="0" y="0"/>
            <a:chExt cx="968" cy="985"/>
          </a:xfrm>
        </p:grpSpPr>
        <p:pic>
          <p:nvPicPr>
            <p:cNvPr id="38925" name="Picture 2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18"/>
            <a:stretch>
              <a:fillRect/>
            </a:stretch>
          </p:blipFill>
          <p:spPr bwMode="auto">
            <a:xfrm>
              <a:off x="0" y="0"/>
              <a:ext cx="968" cy="98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26" name="Rectangle 29"/>
            <p:cNvSpPr>
              <a:spLocks/>
            </p:cNvSpPr>
            <p:nvPr/>
          </p:nvSpPr>
          <p:spPr bwMode="auto">
            <a:xfrm>
              <a:off x="55" y="81"/>
              <a:ext cx="866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26988">
                <a:lnSpc>
                  <a:spcPct val="80000"/>
                </a:lnSpc>
                <a:spcBef>
                  <a:spcPts val="350"/>
                </a:spcBef>
              </a:pPr>
              <a:r>
                <a:rPr lang="en-US" sz="1400" b="1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Origin of cosmic </a:t>
              </a:r>
              <a:endParaRPr lang="en-US" sz="3800">
                <a:solidFill>
                  <a:srgbClr val="BFBFBF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26988">
                <a:lnSpc>
                  <a:spcPct val="80000"/>
                </a:lnSpc>
                <a:spcBef>
                  <a:spcPts val="350"/>
                </a:spcBef>
              </a:pPr>
              <a:r>
                <a:rPr lang="en-US" sz="1400" b="1">
                  <a:solidFill>
                    <a:srgbClr val="FFFFFF"/>
                  </a:solidFill>
                  <a:latin typeface="Comic Sans MS" charset="0"/>
                  <a:ea typeface="ＭＳ Ｐゴシック" charset="0"/>
                  <a:sym typeface="Comic Sans MS" charset="0"/>
                </a:rPr>
                <a:t>rays</a:t>
              </a:r>
            </a:p>
          </p:txBody>
        </p:sp>
      </p:grp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4BD30-4F8D-694D-99B7-7B83A9AA130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7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A7A7A7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- 4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4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4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Photo - 3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A7A7A7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98989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2 Up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2 Up Portrait &amp;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 &amp;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Portrait &amp;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2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3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3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Bi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B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Pages>0</Pages>
  <Words>3342</Words>
  <Characters>0</Characters>
  <Application>Microsoft Macintosh PowerPoint</Application>
  <PresentationFormat>Presentación en pantalla (4:3)</PresentationFormat>
  <Lines>0</Lines>
  <Paragraphs>631</Paragraphs>
  <Slides>70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21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70</vt:i4>
      </vt:variant>
    </vt:vector>
  </HeadingPairs>
  <TitlesOfParts>
    <vt:vector size="91" baseType="lpstr">
      <vt:lpstr>Title &amp; Subtitle</vt:lpstr>
      <vt:lpstr>Title - Center</vt:lpstr>
      <vt:lpstr>Title &amp; Bullets</vt:lpstr>
      <vt:lpstr>Photo - 2 Up Landscape</vt:lpstr>
      <vt:lpstr>Photo - 2 Up Portrait &amp; Landscape</vt:lpstr>
      <vt:lpstr>Photo - 2 Up Portrait</vt:lpstr>
      <vt:lpstr>Photo - 3 Up Portrait</vt:lpstr>
      <vt:lpstr>Photo - Big</vt:lpstr>
      <vt:lpstr>Title, Bullets &amp; Photo</vt:lpstr>
      <vt:lpstr>Photo - 4 Up</vt:lpstr>
      <vt:lpstr>Title &amp; Bullets - Left</vt:lpstr>
      <vt:lpstr>Title &amp; Bullets - Right</vt:lpstr>
      <vt:lpstr>Bullets</vt:lpstr>
      <vt:lpstr>Title - Top</vt:lpstr>
      <vt:lpstr>Title &amp; Bullets - 2 Column</vt:lpstr>
      <vt:lpstr>Blank</vt:lpstr>
      <vt:lpstr>Photo - Vertical</vt:lpstr>
      <vt:lpstr>Photo - Horizontal</vt:lpstr>
      <vt:lpstr>Photo - 3 Up</vt:lpstr>
      <vt:lpstr>Default - Title and Content</vt:lpstr>
      <vt:lpstr>1_Default - Title and Content</vt:lpstr>
      <vt:lpstr>VHE γ-ray astronomy nowadays: from present MAGIC results to CTA</vt:lpstr>
      <vt:lpstr>VHE g-ray astronomy      - Motivation      - The technique</vt:lpstr>
      <vt:lpstr>Studying the non-thermal Universe</vt:lpstr>
      <vt:lpstr>What is a good messenger?</vt:lpstr>
      <vt:lpstr>What is a good messenger?</vt:lpstr>
      <vt:lpstr>What is a good messenger?</vt:lpstr>
      <vt:lpstr>Origin of VHE g-rays</vt:lpstr>
      <vt:lpstr>Presentación de PowerPoint</vt:lpstr>
      <vt:lpstr>Galactic scientific targets</vt:lpstr>
      <vt:lpstr>SNRs: origin of galactic cosmic rays</vt:lpstr>
      <vt:lpstr>Multiwavelength: Radio, X-rays and VHE g-rays</vt:lpstr>
      <vt:lpstr>Gamma Ray astronomy: Satellite or Ground-based?</vt:lpstr>
      <vt:lpstr>Ground based g-ray instruments</vt:lpstr>
      <vt:lpstr>Imaging Atmospheric Cherenkov Telescopes (IACTs)</vt:lpstr>
      <vt:lpstr>Imaging Atmospheric Cherenkov Telescopes (IACTs)</vt:lpstr>
      <vt:lpstr>Stereo technique</vt:lpstr>
      <vt:lpstr>Imaging Atmospheric Cherenkov Telescopes (IACTs)</vt:lpstr>
      <vt:lpstr>Imaging Atmospheric Cherenkov Telescopes (IACTs)</vt:lpstr>
      <vt:lpstr>Rapid development of IACTs</vt:lpstr>
      <vt:lpstr>Rapid development of g-ray astronomy</vt:lpstr>
      <vt:lpstr>Current state of VHE g-ray astronomy      - The MAGIC telescopes     - MAGIC Results</vt:lpstr>
      <vt:lpstr>The MAGIC-1 Telescope</vt:lpstr>
      <vt:lpstr>The MAGIC Telescopes</vt:lpstr>
      <vt:lpstr>Low Energy VHE g-ray Astronomy</vt:lpstr>
      <vt:lpstr>Performances</vt:lpstr>
      <vt:lpstr>Other IACTs in operation</vt:lpstr>
      <vt:lpstr>Galactic MAGIC sources</vt:lpstr>
      <vt:lpstr>The Crab Nebula</vt:lpstr>
      <vt:lpstr>Crab Pulsar</vt:lpstr>
      <vt:lpstr>Crab Pulsar</vt:lpstr>
      <vt:lpstr>Crab Pulsar</vt:lpstr>
      <vt:lpstr>IC 443/MAGIC J0616+225</vt:lpstr>
      <vt:lpstr>LSI 61+303</vt:lpstr>
      <vt:lpstr>Bright Blazars monitoring</vt:lpstr>
      <vt:lpstr>Extragalactic sources with Optical triggers</vt:lpstr>
      <vt:lpstr>M87</vt:lpstr>
      <vt:lpstr>IC 310</vt:lpstr>
      <vt:lpstr>Most recent new sources from MAGIC</vt:lpstr>
      <vt:lpstr>Extragalactic background light (EBL)</vt:lpstr>
      <vt:lpstr>3C279</vt:lpstr>
      <vt:lpstr>QG &amp; Lorentz invariance violation</vt:lpstr>
      <vt:lpstr>Energy-delayed flare Mrk501</vt:lpstr>
      <vt:lpstr>Quantifying the delay</vt:lpstr>
      <vt:lpstr>g-rays from Dark Matter</vt:lpstr>
      <vt:lpstr>MAGIC observations: Draco </vt:lpstr>
      <vt:lpstr>Internal Bremstrahlung</vt:lpstr>
      <vt:lpstr>UFOs (Unidentified Fermi Object)</vt:lpstr>
      <vt:lpstr>Future of VHE g-ray astronomy: CTA </vt:lpstr>
      <vt:lpstr>Why do we need CTA?</vt:lpstr>
      <vt:lpstr>What do we need?</vt:lpstr>
      <vt:lpstr>What angular resolution we need</vt:lpstr>
      <vt:lpstr>What energy range we need</vt:lpstr>
      <vt:lpstr>The CTA observatory</vt:lpstr>
      <vt:lpstr>Where to build CTA</vt:lpstr>
      <vt:lpstr>How to build CTA?</vt:lpstr>
      <vt:lpstr>How to build CTA?</vt:lpstr>
      <vt:lpstr>Telescope structure</vt:lpstr>
      <vt:lpstr>Photosensors</vt:lpstr>
      <vt:lpstr>Trigger+Readout</vt:lpstr>
      <vt:lpstr>Array layout</vt:lpstr>
      <vt:lpstr>Array Layout</vt:lpstr>
      <vt:lpstr>Array Layout</vt:lpstr>
      <vt:lpstr>CTA observation modes</vt:lpstr>
      <vt:lpstr>CTA observation modes</vt:lpstr>
      <vt:lpstr>CTA Observation modes</vt:lpstr>
      <vt:lpstr>CTA, an open observatory</vt:lpstr>
      <vt:lpstr>CTA Consortium</vt:lpstr>
      <vt:lpstr>CTA Timeline</vt:lpstr>
      <vt:lpstr>Conclusions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VHE γ-ray astronomy nowadays: from present MAGIC results to CTA</dc:title>
  <dc:subject/>
  <dc:creator/>
  <cp:keywords/>
  <dc:description/>
  <cp:lastModifiedBy>L K</cp:lastModifiedBy>
  <cp:revision>59</cp:revision>
  <dcterms:modified xsi:type="dcterms:W3CDTF">2010-11-22T07:18:50Z</dcterms:modified>
</cp:coreProperties>
</file>